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934" r:id="rId9"/>
    <p:sldId id="1800" r:id="rId10"/>
    <p:sldId id="1911" r:id="rId11"/>
    <p:sldId id="1919" r:id="rId12"/>
    <p:sldId id="1927" r:id="rId13"/>
    <p:sldId id="1912" r:id="rId14"/>
    <p:sldId id="1921" r:id="rId15"/>
    <p:sldId id="1922" r:id="rId16"/>
    <p:sldId id="1928" r:id="rId17"/>
    <p:sldId id="1923" r:id="rId18"/>
    <p:sldId id="1924" r:id="rId19"/>
    <p:sldId id="1929" r:id="rId20"/>
    <p:sldId id="1913" r:id="rId21"/>
    <p:sldId id="1930" r:id="rId22"/>
    <p:sldId id="1914" r:id="rId23"/>
    <p:sldId id="1931" r:id="rId24"/>
    <p:sldId id="1932" r:id="rId25"/>
    <p:sldId id="1933" r:id="rId26"/>
    <p:sldId id="1946" r:id="rId27"/>
    <p:sldId id="1938" r:id="rId28"/>
    <p:sldId id="1939" r:id="rId29"/>
    <p:sldId id="1936" r:id="rId30"/>
    <p:sldId id="1915" r:id="rId31"/>
    <p:sldId id="1945" r:id="rId32"/>
    <p:sldId id="1944"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FFFFFF"/>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96291" autoAdjust="0"/>
  </p:normalViewPr>
  <p:slideViewPr>
    <p:cSldViewPr showGuides="1">
      <p:cViewPr varScale="1">
        <p:scale>
          <a:sx n="117" d="100"/>
          <a:sy n="117" d="100"/>
        </p:scale>
        <p:origin x="192"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tiff"/></Relationships>
</file>

<file path=ppt/slides/_rels/slide2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14A4A11-4E73-1F4F-966D-3C624A77D08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034325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cs typeface="Futura Medium" panose="020B0602020204020303" pitchFamily="34" charset="-79"/>
              </a:rPr>
              <a:t>Fermi</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a:solidFill>
                  <a:srgbClr val="91D150"/>
                </a:solidFill>
                <a:latin typeface="Futura Medium" panose="020B0602020204020303" pitchFamily="34" charset="-79"/>
                <a:cs typeface="Futura Medium" panose="020B0602020204020303" pitchFamily="34" charset="-79"/>
              </a:rPr>
              <a:t>Volta</a:t>
            </a:r>
            <a:r>
              <a:rPr lang="zh-CN" altLang="en-US" sz="9600">
                <a:solidFill>
                  <a:srgbClr val="91D150"/>
                </a:solidFill>
                <a:latin typeface="Futura Medium" panose="020B0602020204020303" pitchFamily="34" charset="-79"/>
                <a:cs typeface="Futura Medium" panose="020B0602020204020303" pitchFamily="34" charset="-79"/>
              </a:rPr>
              <a:t> </a:t>
            </a:r>
            <a:r>
              <a:rPr lang="zh-CN" altLang="en-US" sz="9600" dirty="0">
                <a:solidFill>
                  <a:srgbClr val="91D150"/>
                </a:solidFill>
                <a:latin typeface="Futura Medium" panose="020B0602020204020303" pitchFamily="34" charset="-79"/>
                <a:cs typeface="Futura Medium" panose="020B0602020204020303" pitchFamily="34" charset="-79"/>
              </a:rPr>
              <a:t>架构</a:t>
            </a:r>
            <a:endParaRPr lang="en-US" altLang="zh-CN" sz="9600" dirty="0">
              <a:solidFill>
                <a:srgbClr val="91D150"/>
              </a:solidFill>
              <a:latin typeface="Futura Medium" panose="020B0602020204020303" pitchFamily="34" charset="-79"/>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4320480"/>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en-US" altLang="zh-CN" dirty="0"/>
              <a:t>CUDA</a:t>
            </a:r>
            <a:r>
              <a:rPr lang="zh-CN" altLang="en-US" dirty="0"/>
              <a:t> 线程 </a:t>
            </a:r>
            <a:r>
              <a:rPr lang="en-US" altLang="zh-CN" dirty="0"/>
              <a:t>threads </a:t>
            </a:r>
            <a:r>
              <a:rPr lang="zh-CN" altLang="en-US" dirty="0"/>
              <a:t>、块 </a:t>
            </a:r>
            <a:r>
              <a:rPr lang="en-US" altLang="zh-CN" dirty="0"/>
              <a:t>blocks</a:t>
            </a:r>
            <a:r>
              <a:rPr lang="zh-CN" altLang="en-US" dirty="0"/>
              <a:t> 和网格 </a:t>
            </a:r>
            <a:r>
              <a:rPr lang="en-US" altLang="zh-CN" dirty="0"/>
              <a:t>grids</a:t>
            </a:r>
            <a:r>
              <a:rPr lang="zh-CN" altLang="en-US" dirty="0"/>
              <a:t> 的层次结构，具有相应的每个线程专用、每个块共享和每个应用程序全局内存空间。</a:t>
            </a:r>
          </a:p>
        </p:txBody>
      </p:sp>
      <p:grpSp>
        <p:nvGrpSpPr>
          <p:cNvPr id="9" name="组合 8">
            <a:extLst>
              <a:ext uri="{FF2B5EF4-FFF2-40B4-BE49-F238E27FC236}">
                <a16:creationId xmlns:a16="http://schemas.microsoft.com/office/drawing/2014/main" id="{D86902E2-684E-7743-BDC3-FDD3727ED180}"/>
              </a:ext>
            </a:extLst>
          </p:cNvPr>
          <p:cNvGrpSpPr/>
          <p:nvPr/>
        </p:nvGrpSpPr>
        <p:grpSpPr>
          <a:xfrm>
            <a:off x="5162277" y="1063523"/>
            <a:ext cx="5400600" cy="5362227"/>
            <a:chOff x="5790409" y="1810232"/>
            <a:chExt cx="4504377" cy="4472373"/>
          </a:xfrm>
        </p:grpSpPr>
        <p:pic>
          <p:nvPicPr>
            <p:cNvPr id="2" name="图片 1">
              <a:extLst>
                <a:ext uri="{FF2B5EF4-FFF2-40B4-BE49-F238E27FC236}">
                  <a16:creationId xmlns:a16="http://schemas.microsoft.com/office/drawing/2014/main" id="{632DC953-774C-5D4F-89A0-79D199C29B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7886" y="1810232"/>
              <a:ext cx="3529422" cy="1072053"/>
            </a:xfrm>
            <a:prstGeom prst="rect">
              <a:avLst/>
            </a:prstGeom>
          </p:spPr>
        </p:pic>
        <p:pic>
          <p:nvPicPr>
            <p:cNvPr id="6" name="图片 5">
              <a:extLst>
                <a:ext uri="{FF2B5EF4-FFF2-40B4-BE49-F238E27FC236}">
                  <a16:creationId xmlns:a16="http://schemas.microsoft.com/office/drawing/2014/main" id="{F2203475-9685-094F-A213-AD8AED2D6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509" y="3002403"/>
              <a:ext cx="2708176" cy="1070166"/>
            </a:xfrm>
            <a:prstGeom prst="rect">
              <a:avLst/>
            </a:prstGeom>
          </p:spPr>
        </p:pic>
        <p:pic>
          <p:nvPicPr>
            <p:cNvPr id="7" name="图片 6">
              <a:extLst>
                <a:ext uri="{FF2B5EF4-FFF2-40B4-BE49-F238E27FC236}">
                  <a16:creationId xmlns:a16="http://schemas.microsoft.com/office/drawing/2014/main" id="{AAEC817F-DA09-F24D-8C48-B5C7CAB7E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0409" y="4077072"/>
              <a:ext cx="4504377" cy="2205533"/>
            </a:xfrm>
            <a:prstGeom prst="rect">
              <a:avLst/>
            </a:prstGeom>
          </p:spPr>
        </p:pic>
      </p:grpSp>
    </p:spTree>
    <p:extLst>
      <p:ext uri="{BB962C8B-B14F-4D97-AF65-F5344CB8AC3E}">
        <p14:creationId xmlns:p14="http://schemas.microsoft.com/office/powerpoint/2010/main" val="103436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Kepler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45338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F4892A-3CFE-334C-B5C5-37E81797DCBF}"/>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lang="zh-CN" altLang="en-US" dirty="0"/>
          </a:p>
        </p:txBody>
      </p:sp>
      <p:sp>
        <p:nvSpPr>
          <p:cNvPr id="6" name="内容占位符 5">
            <a:extLst>
              <a:ext uri="{FF2B5EF4-FFF2-40B4-BE49-F238E27FC236}">
                <a16:creationId xmlns:a16="http://schemas.microsoft.com/office/drawing/2014/main" id="{E3903810-E4C3-F841-976F-F5E017BDD279}"/>
              </a:ext>
            </a:extLst>
          </p:cNvPr>
          <p:cNvSpPr>
            <a:spLocks noGrp="1"/>
          </p:cNvSpPr>
          <p:nvPr>
            <p:ph sz="half" idx="1"/>
          </p:nvPr>
        </p:nvSpPr>
        <p:spPr>
          <a:xfrm>
            <a:off x="623635" y="1412776"/>
            <a:ext cx="3458521" cy="4608512"/>
          </a:xfrm>
        </p:spPr>
        <p:txBody>
          <a:bodyPr anchor="ctr"/>
          <a:lstStyle/>
          <a:p>
            <a:pPr marL="457200" indent="-457200">
              <a:buFont typeface="+mj-lt"/>
              <a:buAutoNum type="arabicPeriod"/>
            </a:pPr>
            <a:r>
              <a:rPr lang="en-US" altLang="zh-CN" dirty="0">
                <a:ea typeface="Microsoft YaHei" panose="020B0503020204020204" pitchFamily="34" charset="-122"/>
              </a:rPr>
              <a:t>SM</a:t>
            </a:r>
            <a:r>
              <a:rPr lang="zh-CN" altLang="en-US" dirty="0">
                <a:ea typeface="Microsoft YaHei" panose="020B0503020204020204" pitchFamily="34" charset="-122"/>
              </a:rPr>
              <a:t>改名成了</a:t>
            </a:r>
            <a:r>
              <a:rPr lang="en-US" altLang="zh-CN" dirty="0">
                <a:ea typeface="Microsoft YaHei" panose="020B0503020204020204" pitchFamily="34" charset="-122"/>
              </a:rPr>
              <a:t>SMX</a:t>
            </a:r>
            <a:r>
              <a:rPr lang="zh-CN" altLang="en-US" dirty="0">
                <a:ea typeface="Microsoft YaHei" panose="020B0503020204020204" pitchFamily="34" charset="-122"/>
              </a:rPr>
              <a:t>，但是所代表的概念没有大变化；</a:t>
            </a:r>
            <a:endParaRPr lang="en-US" altLang="zh-CN" dirty="0">
              <a:ea typeface="Microsoft YaHei" panose="020B0503020204020204" pitchFamily="34" charset="-122"/>
            </a:endParaRPr>
          </a:p>
          <a:p>
            <a:pPr marL="457200" indent="-457200">
              <a:buFont typeface="+mj-lt"/>
              <a:buAutoNum type="arabicPeriod"/>
            </a:pPr>
            <a:r>
              <a:rPr lang="en-US" altLang="zh-CN" dirty="0">
                <a:ea typeface="Microsoft YaHei" panose="020B0503020204020204" pitchFamily="34" charset="-122"/>
              </a:rPr>
              <a:t>Kepler</a:t>
            </a:r>
            <a:r>
              <a:rPr lang="zh-CN" altLang="en-US" dirty="0">
                <a:ea typeface="Microsoft YaHei" panose="020B0503020204020204" pitchFamily="34" charset="-122"/>
              </a:rPr>
              <a:t>架构在硬件上直接有双精运算单元的架构；</a:t>
            </a:r>
            <a:endParaRPr lang="en-US" altLang="zh-CN" dirty="0">
              <a:ea typeface="Microsoft YaHei" panose="020B0503020204020204" pitchFamily="34" charset="-122"/>
            </a:endParaRPr>
          </a:p>
          <a:p>
            <a:pPr marL="457200" indent="-457200">
              <a:buFont typeface="+mj-lt"/>
              <a:buAutoNum type="arabicPeriod"/>
            </a:pPr>
            <a:r>
              <a:rPr lang="zh-CN" altLang="en-US" dirty="0">
                <a:ea typeface="Microsoft YaHei" panose="020B0503020204020204" pitchFamily="34" charset="-122"/>
              </a:rPr>
              <a:t>提出 </a:t>
            </a:r>
            <a:r>
              <a:rPr lang="en-US" altLang="zh-CN" dirty="0">
                <a:ea typeface="Microsoft YaHei" panose="020B0503020204020204" pitchFamily="34" charset="-122"/>
              </a:rPr>
              <a:t>GPU</a:t>
            </a:r>
            <a:r>
              <a:rPr lang="zh-CN" altLang="en-US" dirty="0">
                <a:ea typeface="Microsoft YaHei" panose="020B0503020204020204" pitchFamily="34" charset="-122"/>
              </a:rPr>
              <a:t> </a:t>
            </a:r>
            <a:r>
              <a:rPr lang="en-US" altLang="zh-CN" dirty="0">
                <a:ea typeface="Microsoft YaHei" panose="020B0503020204020204" pitchFamily="34" charset="-122"/>
              </a:rPr>
              <a:t>Direct</a:t>
            </a:r>
            <a:r>
              <a:rPr lang="zh-CN" altLang="en-US" dirty="0">
                <a:ea typeface="Microsoft YaHei" panose="020B0503020204020204" pitchFamily="34" charset="-122"/>
              </a:rPr>
              <a:t> 技术，可以绕过 </a:t>
            </a:r>
            <a:r>
              <a:rPr lang="en-US" altLang="zh-CN" dirty="0">
                <a:ea typeface="Microsoft YaHei" panose="020B0503020204020204" pitchFamily="34" charset="-122"/>
              </a:rPr>
              <a:t>CPU/System Memory</a:t>
            </a:r>
            <a:r>
              <a:rPr lang="zh-CN" altLang="en-US" dirty="0">
                <a:ea typeface="Microsoft YaHei" panose="020B0503020204020204" pitchFamily="34" charset="-122"/>
              </a:rPr>
              <a:t>，完成与本机其他 </a:t>
            </a:r>
            <a:r>
              <a:rPr lang="en-US" altLang="zh-CN" dirty="0">
                <a:ea typeface="Microsoft YaHei" panose="020B0503020204020204" pitchFamily="34" charset="-122"/>
              </a:rPr>
              <a:t>GPU</a:t>
            </a:r>
            <a:r>
              <a:rPr lang="zh-CN" altLang="en-US" dirty="0">
                <a:ea typeface="Microsoft YaHei" panose="020B0503020204020204" pitchFamily="34" charset="-122"/>
              </a:rPr>
              <a:t> 或者其他机器 </a:t>
            </a:r>
            <a:r>
              <a:rPr lang="en-US" altLang="zh-CN" dirty="0">
                <a:ea typeface="Microsoft YaHei" panose="020B0503020204020204" pitchFamily="34" charset="-122"/>
              </a:rPr>
              <a:t>GPU</a:t>
            </a:r>
            <a:r>
              <a:rPr lang="zh-CN" altLang="en-US" dirty="0">
                <a:ea typeface="Microsoft YaHei" panose="020B0503020204020204" pitchFamily="34" charset="-122"/>
              </a:rPr>
              <a:t> 的直接数据交换。</a:t>
            </a:r>
          </a:p>
        </p:txBody>
      </p:sp>
      <p:pic>
        <p:nvPicPr>
          <p:cNvPr id="7" name="图片 6">
            <a:extLst>
              <a:ext uri="{FF2B5EF4-FFF2-40B4-BE49-F238E27FC236}">
                <a16:creationId xmlns:a16="http://schemas.microsoft.com/office/drawing/2014/main" id="{A74AB940-907D-5F47-B9EC-50FC120B6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8051" y="1194658"/>
            <a:ext cx="7274946" cy="5114662"/>
          </a:xfrm>
          <a:prstGeom prst="rect">
            <a:avLst/>
          </a:prstGeom>
        </p:spPr>
      </p:pic>
    </p:spTree>
    <p:extLst>
      <p:ext uri="{BB962C8B-B14F-4D97-AF65-F5344CB8AC3E}">
        <p14:creationId xmlns:p14="http://schemas.microsoft.com/office/powerpoint/2010/main" val="164444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035E2-0230-BE44-992E-656B61702B22}"/>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kumimoji="1" lang="zh-CN" altLang="en-US" dirty="0"/>
          </a:p>
        </p:txBody>
      </p:sp>
      <p:pic>
        <p:nvPicPr>
          <p:cNvPr id="5" name="图片 4">
            <a:extLst>
              <a:ext uri="{FF2B5EF4-FFF2-40B4-BE49-F238E27FC236}">
                <a16:creationId xmlns:a16="http://schemas.microsoft.com/office/drawing/2014/main" id="{EFB9CA42-644D-D74E-BD40-4EDB345997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8292" y="1412776"/>
            <a:ext cx="4554625" cy="4968553"/>
          </a:xfrm>
          <a:prstGeom prst="rect">
            <a:avLst/>
          </a:prstGeom>
        </p:spPr>
      </p:pic>
      <p:pic>
        <p:nvPicPr>
          <p:cNvPr id="7" name="图片 6">
            <a:extLst>
              <a:ext uri="{FF2B5EF4-FFF2-40B4-BE49-F238E27FC236}">
                <a16:creationId xmlns:a16="http://schemas.microsoft.com/office/drawing/2014/main" id="{013BD86C-21E2-D94E-89C7-0FDED092BA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5933" y="1412776"/>
            <a:ext cx="1944216" cy="4985904"/>
          </a:xfrm>
          <a:prstGeom prst="rect">
            <a:avLst/>
          </a:prstGeom>
        </p:spPr>
      </p:pic>
      <p:sp>
        <p:nvSpPr>
          <p:cNvPr id="8" name="矩形 7">
            <a:extLst>
              <a:ext uri="{FF2B5EF4-FFF2-40B4-BE49-F238E27FC236}">
                <a16:creationId xmlns:a16="http://schemas.microsoft.com/office/drawing/2014/main" id="{89F874E1-C237-8647-992D-10BBC66879B1}"/>
              </a:ext>
            </a:extLst>
          </p:cNvPr>
          <p:cNvSpPr/>
          <p:nvPr/>
        </p:nvSpPr>
        <p:spPr>
          <a:xfrm>
            <a:off x="481756" y="1556792"/>
            <a:ext cx="152798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Fermi</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32</a:t>
            </a:r>
            <a:r>
              <a:rPr lang="zh-CN" altLang="en-US" sz="2000" dirty="0">
                <a:solidFill>
                  <a:srgbClr val="374154"/>
                </a:solidFill>
                <a:latin typeface="Gill Sans MT" panose="020B0502020104020203" pitchFamily="34" charset="0"/>
                <a:ea typeface="+mj-ea"/>
              </a:rPr>
              <a:t>核）</a:t>
            </a:r>
          </a:p>
        </p:txBody>
      </p:sp>
      <p:sp>
        <p:nvSpPr>
          <p:cNvPr id="9" name="矩形 8">
            <a:extLst>
              <a:ext uri="{FF2B5EF4-FFF2-40B4-BE49-F238E27FC236}">
                <a16:creationId xmlns:a16="http://schemas.microsoft.com/office/drawing/2014/main" id="{9D99CAC4-A8C3-4C4E-ACDE-96DC231BA630}"/>
              </a:ext>
            </a:extLst>
          </p:cNvPr>
          <p:cNvSpPr/>
          <p:nvPr/>
        </p:nvSpPr>
        <p:spPr>
          <a:xfrm>
            <a:off x="4642407" y="1556792"/>
            <a:ext cx="183736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Kepler</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SMX</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192</a:t>
            </a:r>
            <a:r>
              <a:rPr lang="zh-CN" altLang="en-US" sz="2000" dirty="0">
                <a:solidFill>
                  <a:srgbClr val="374154"/>
                </a:solidFill>
                <a:latin typeface="Gill Sans MT" panose="020B0502020104020203" pitchFamily="34" charset="0"/>
                <a:ea typeface="+mj-ea"/>
              </a:rPr>
              <a:t>核）</a:t>
            </a:r>
          </a:p>
        </p:txBody>
      </p:sp>
      <p:sp>
        <p:nvSpPr>
          <p:cNvPr id="10" name="右箭头 9">
            <a:extLst>
              <a:ext uri="{FF2B5EF4-FFF2-40B4-BE49-F238E27FC236}">
                <a16:creationId xmlns:a16="http://schemas.microsoft.com/office/drawing/2014/main" id="{7F0F2989-3D90-624E-919F-E107FDE59A21}"/>
              </a:ext>
            </a:extLst>
          </p:cNvPr>
          <p:cNvSpPr/>
          <p:nvPr/>
        </p:nvSpPr>
        <p:spPr bwMode="auto">
          <a:xfrm>
            <a:off x="4270539" y="3274229"/>
            <a:ext cx="1837362" cy="1175507"/>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0363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Maxwell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23786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BF3E30-6E74-7A4C-A58F-2B19D1E49A3F}"/>
              </a:ext>
            </a:extLst>
          </p:cNvPr>
          <p:cNvSpPr>
            <a:spLocks noGrp="1"/>
          </p:cNvSpPr>
          <p:nvPr>
            <p:ph type="title"/>
          </p:nvPr>
        </p:nvSpPr>
        <p:spPr/>
        <p:txBody>
          <a:bodyPr/>
          <a:lstStyle/>
          <a:p>
            <a:r>
              <a:rPr lang="en-US" altLang="zh-CN" dirty="0"/>
              <a:t>Maxwell</a:t>
            </a:r>
            <a:r>
              <a:rPr lang="zh-CN" altLang="en-US" dirty="0"/>
              <a:t> </a:t>
            </a:r>
            <a:r>
              <a:rPr lang="zh-CN" altLang="en-US" dirty="0">
                <a:latin typeface="Microsoft YaHei" panose="020B0503020204020204" pitchFamily="34" charset="-122"/>
                <a:ea typeface="Microsoft YaHei" panose="020B0503020204020204" pitchFamily="34" charset="-122"/>
              </a:rPr>
              <a:t>麦克斯韦架构</a:t>
            </a:r>
            <a:endParaRPr lang="zh-CN" altLang="en-US" dirty="0"/>
          </a:p>
        </p:txBody>
      </p:sp>
      <p:pic>
        <p:nvPicPr>
          <p:cNvPr id="2" name="图片 1">
            <a:extLst>
              <a:ext uri="{FF2B5EF4-FFF2-40B4-BE49-F238E27FC236}">
                <a16:creationId xmlns:a16="http://schemas.microsoft.com/office/drawing/2014/main" id="{46E4F57E-768F-2E4D-A078-6EA6BAE99F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4775" y="1480933"/>
            <a:ext cx="2606214" cy="4905815"/>
          </a:xfrm>
          <a:prstGeom prst="rect">
            <a:avLst/>
          </a:prstGeom>
        </p:spPr>
      </p:pic>
      <p:pic>
        <p:nvPicPr>
          <p:cNvPr id="8" name="图片 7">
            <a:extLst>
              <a:ext uri="{FF2B5EF4-FFF2-40B4-BE49-F238E27FC236}">
                <a16:creationId xmlns:a16="http://schemas.microsoft.com/office/drawing/2014/main" id="{B6D7184F-E8CF-7345-A585-2853DB166E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01741" y="1418195"/>
            <a:ext cx="4554625" cy="4968553"/>
          </a:xfrm>
          <a:prstGeom prst="rect">
            <a:avLst/>
          </a:prstGeom>
        </p:spPr>
      </p:pic>
      <p:pic>
        <p:nvPicPr>
          <p:cNvPr id="9" name="图片 8">
            <a:extLst>
              <a:ext uri="{FF2B5EF4-FFF2-40B4-BE49-F238E27FC236}">
                <a16:creationId xmlns:a16="http://schemas.microsoft.com/office/drawing/2014/main" id="{D144C7E0-8B3B-0F40-8148-FF373944DF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5773" y="1412776"/>
            <a:ext cx="1944216" cy="4985904"/>
          </a:xfrm>
          <a:prstGeom prst="rect">
            <a:avLst/>
          </a:prstGeom>
        </p:spPr>
      </p:pic>
      <p:sp>
        <p:nvSpPr>
          <p:cNvPr id="10" name="矩形 9">
            <a:extLst>
              <a:ext uri="{FF2B5EF4-FFF2-40B4-BE49-F238E27FC236}">
                <a16:creationId xmlns:a16="http://schemas.microsoft.com/office/drawing/2014/main" id="{35413259-61F0-0B40-BD3A-C4CB32C5A701}"/>
              </a:ext>
            </a:extLst>
          </p:cNvPr>
          <p:cNvSpPr/>
          <p:nvPr/>
        </p:nvSpPr>
        <p:spPr>
          <a:xfrm>
            <a:off x="734611" y="5217077"/>
            <a:ext cx="1619354" cy="961353"/>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Gill Sans MT" panose="020B0502020104020203" pitchFamily="34" charset="0"/>
                <a:ea typeface="+mj-ea"/>
              </a:rPr>
              <a:t>Fermi</a:t>
            </a:r>
            <a:r>
              <a:rPr lang="zh-CN" altLang="en-US" sz="2000" b="1" dirty="0">
                <a:solidFill>
                  <a:srgbClr val="374154"/>
                </a:solidFill>
                <a:latin typeface="Gill Sans MT" panose="020B0502020104020203" pitchFamily="34" charset="0"/>
                <a:ea typeface="+mj-ea"/>
              </a:rPr>
              <a:t> 架构</a:t>
            </a:r>
            <a:endParaRPr lang="en-US" altLang="zh-CN" sz="2000" b="1" dirty="0">
              <a:solidFill>
                <a:srgbClr val="374154"/>
              </a:solidFill>
              <a:latin typeface="Gill Sans MT" panose="020B0502020104020203" pitchFamily="34" charset="0"/>
              <a:ea typeface="+mj-ea"/>
            </a:endParaRPr>
          </a:p>
          <a:p>
            <a:pPr algn="ctr">
              <a:lnSpc>
                <a:spcPct val="150000"/>
              </a:lnSpc>
            </a:pPr>
            <a:r>
              <a:rPr lang="en-US" altLang="zh-CN" sz="2000" b="1" dirty="0">
                <a:solidFill>
                  <a:srgbClr val="374154"/>
                </a:solidFill>
                <a:latin typeface="Gill Sans MT" panose="020B0502020104020203" pitchFamily="34" charset="0"/>
                <a:ea typeface="+mj-ea"/>
              </a:rPr>
              <a:t>SM</a:t>
            </a:r>
            <a:r>
              <a:rPr lang="zh-CN" altLang="en-US" sz="2000" b="1" dirty="0">
                <a:solidFill>
                  <a:srgbClr val="374154"/>
                </a:solidFill>
                <a:latin typeface="Gill Sans MT" panose="020B0502020104020203" pitchFamily="34" charset="0"/>
                <a:ea typeface="+mj-ea"/>
              </a:rPr>
              <a:t>（</a:t>
            </a:r>
            <a:r>
              <a:rPr lang="en-US" altLang="zh-CN" sz="2000" b="1" dirty="0">
                <a:solidFill>
                  <a:srgbClr val="374154"/>
                </a:solidFill>
                <a:latin typeface="Gill Sans MT" panose="020B0502020104020203" pitchFamily="34" charset="0"/>
                <a:ea typeface="+mj-ea"/>
              </a:rPr>
              <a:t>32</a:t>
            </a:r>
            <a:r>
              <a:rPr lang="zh-CN" altLang="en-US" sz="2000" b="1" dirty="0">
                <a:solidFill>
                  <a:srgbClr val="374154"/>
                </a:solidFill>
                <a:latin typeface="Gill Sans MT" panose="020B0502020104020203" pitchFamily="34" charset="0"/>
                <a:ea typeface="+mj-ea"/>
              </a:rPr>
              <a:t>核）</a:t>
            </a:r>
          </a:p>
        </p:txBody>
      </p:sp>
      <p:sp>
        <p:nvSpPr>
          <p:cNvPr id="12" name="右箭头 11">
            <a:extLst>
              <a:ext uri="{FF2B5EF4-FFF2-40B4-BE49-F238E27FC236}">
                <a16:creationId xmlns:a16="http://schemas.microsoft.com/office/drawing/2014/main" id="{55EBCDB2-0EC1-394D-89B8-CC2AC389FF90}"/>
              </a:ext>
            </a:extLst>
          </p:cNvPr>
          <p:cNvSpPr/>
          <p:nvPr/>
        </p:nvSpPr>
        <p:spPr bwMode="auto">
          <a:xfrm>
            <a:off x="2628550"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矩形 17">
            <a:extLst>
              <a:ext uri="{FF2B5EF4-FFF2-40B4-BE49-F238E27FC236}">
                <a16:creationId xmlns:a16="http://schemas.microsoft.com/office/drawing/2014/main" id="{F9C4104D-FA57-7F4F-8886-005403B161CF}"/>
              </a:ext>
            </a:extLst>
          </p:cNvPr>
          <p:cNvSpPr/>
          <p:nvPr/>
        </p:nvSpPr>
        <p:spPr>
          <a:xfrm>
            <a:off x="4802237" y="5209011"/>
            <a:ext cx="2028119"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Kepler</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192</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
        <p:nvSpPr>
          <p:cNvPr id="19" name="右箭头 18">
            <a:extLst>
              <a:ext uri="{FF2B5EF4-FFF2-40B4-BE49-F238E27FC236}">
                <a16:creationId xmlns:a16="http://schemas.microsoft.com/office/drawing/2014/main" id="{3A358AF1-C77C-E345-B9F8-10F757B24ACE}"/>
              </a:ext>
            </a:extLst>
          </p:cNvPr>
          <p:cNvSpPr/>
          <p:nvPr/>
        </p:nvSpPr>
        <p:spPr bwMode="auto">
          <a:xfrm>
            <a:off x="8005637"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5DC067A0-A21E-384F-BD37-DA04081D9680}"/>
              </a:ext>
            </a:extLst>
          </p:cNvPr>
          <p:cNvSpPr/>
          <p:nvPr/>
        </p:nvSpPr>
        <p:spPr>
          <a:xfrm>
            <a:off x="9368138" y="5209010"/>
            <a:ext cx="1853713" cy="961289"/>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Maxwell</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a:solidFill>
                  <a:srgbClr val="374154"/>
                </a:solidFill>
                <a:latin typeface="Microsoft YaHei" panose="020B0503020204020204" pitchFamily="34" charset="-122"/>
                <a:ea typeface="Microsoft YaHei" panose="020B0503020204020204" pitchFamily="34" charset="-122"/>
              </a:rPr>
              <a:t>SM</a:t>
            </a:r>
            <a:r>
              <a:rPr lang="zh-CN" altLang="en-US" sz="2000" b="1">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128</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Tree>
    <p:extLst>
      <p:ext uri="{BB962C8B-B14F-4D97-AF65-F5344CB8AC3E}">
        <p14:creationId xmlns:p14="http://schemas.microsoft.com/office/powerpoint/2010/main" val="1547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Pascal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8065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B76B7-A883-0745-AAC0-DA16F8A71625}"/>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7" name="内容占位符 6">
            <a:extLst>
              <a:ext uri="{FF2B5EF4-FFF2-40B4-BE49-F238E27FC236}">
                <a16:creationId xmlns:a16="http://schemas.microsoft.com/office/drawing/2014/main" id="{FAD4C917-9DF8-8B48-81EF-B11C3A2EAD9E}"/>
              </a:ext>
            </a:extLst>
          </p:cNvPr>
          <p:cNvSpPr>
            <a:spLocks noGrp="1"/>
          </p:cNvSpPr>
          <p:nvPr>
            <p:ph sz="half" idx="1"/>
          </p:nvPr>
        </p:nvSpPr>
        <p:spPr>
          <a:xfrm>
            <a:off x="623635" y="1412776"/>
            <a:ext cx="10803338" cy="2448272"/>
          </a:xfrm>
        </p:spPr>
        <p:txBody>
          <a:bodyPr/>
          <a:lstStyle/>
          <a:p>
            <a:pPr marL="457200" indent="-457200">
              <a:buFont typeface="+mj-lt"/>
              <a:buAutoNum type="arabicPeriod"/>
            </a:pPr>
            <a:r>
              <a:rPr lang="zh-CN" altLang="en-US" dirty="0"/>
              <a:t>深度学习：第一款面向</a:t>
            </a:r>
            <a:r>
              <a:rPr lang="en-US" altLang="zh-CN" dirty="0"/>
              <a:t>AI</a:t>
            </a:r>
            <a:r>
              <a:rPr lang="zh-CN" altLang="en-US" dirty="0"/>
              <a:t> 的架构，提供定制化提供 </a:t>
            </a:r>
            <a:r>
              <a:rPr lang="en-US" altLang="zh-CN" dirty="0"/>
              <a:t>CuDNN </a:t>
            </a:r>
            <a:r>
              <a:rPr lang="zh-CN" altLang="en-US" dirty="0"/>
              <a:t>等库；</a:t>
            </a:r>
          </a:p>
          <a:p>
            <a:pPr marL="457200" indent="-457200">
              <a:buFont typeface="+mj-lt"/>
              <a:buAutoNum type="arabicPeriod"/>
            </a:pPr>
            <a:r>
              <a:rPr lang="zh-CN" altLang="en-US" dirty="0"/>
              <a:t>互联带宽：第一代 </a:t>
            </a:r>
            <a:r>
              <a:rPr lang="en-US" altLang="zh-CN" dirty="0"/>
              <a:t>NVLink</a:t>
            </a:r>
            <a:r>
              <a:rPr lang="zh-CN" altLang="en-US" dirty="0"/>
              <a:t>（</a:t>
            </a:r>
            <a:r>
              <a:rPr lang="en-US" altLang="zh-CN" dirty="0"/>
              <a:t>P100</a:t>
            </a:r>
            <a:r>
              <a:rPr lang="zh-CN" altLang="en-US" dirty="0"/>
              <a:t>），单机卡间通信带宽提升，多机间 </a:t>
            </a:r>
            <a:r>
              <a:rPr lang="en-US" altLang="zh-CN" dirty="0"/>
              <a:t>InfiniBand </a:t>
            </a:r>
            <a:r>
              <a:rPr lang="zh-CN" altLang="en-US" dirty="0"/>
              <a:t>扩展带宽；</a:t>
            </a:r>
          </a:p>
          <a:p>
            <a:pPr marL="457200" indent="-457200">
              <a:buFont typeface="+mj-lt"/>
              <a:buAutoNum type="arabicPeriod"/>
            </a:pPr>
            <a:r>
              <a:rPr lang="zh-CN" altLang="en-US" dirty="0"/>
              <a:t>系统内存：内存 </a:t>
            </a:r>
            <a:r>
              <a:rPr lang="en-US" altLang="zh-CN" dirty="0"/>
              <a:t>GDDR5 </a:t>
            </a:r>
            <a:r>
              <a:rPr lang="zh-CN" altLang="en-US" dirty="0"/>
              <a:t>换成 </a:t>
            </a:r>
            <a:r>
              <a:rPr lang="en-US" altLang="zh-CN" dirty="0"/>
              <a:t>HBM2</a:t>
            </a:r>
            <a:r>
              <a:rPr lang="zh-CN" altLang="en-US" dirty="0"/>
              <a:t>，</a:t>
            </a:r>
            <a:r>
              <a:rPr lang="en-US" altLang="zh-CN" dirty="0"/>
              <a:t>Global Memory </a:t>
            </a:r>
            <a:r>
              <a:rPr lang="zh-CN" altLang="en-US" dirty="0"/>
              <a:t>带宽提升一个数量级；</a:t>
            </a:r>
          </a:p>
          <a:p>
            <a:pPr marL="457200" indent="-457200">
              <a:buFont typeface="+mj-lt"/>
              <a:buAutoNum type="arabicPeriod"/>
            </a:pPr>
            <a:r>
              <a:rPr lang="zh-CN" altLang="en-US" dirty="0"/>
              <a:t>制造工艺：</a:t>
            </a:r>
            <a:r>
              <a:rPr lang="en-US" altLang="zh-CN" dirty="0"/>
              <a:t>16nm </a:t>
            </a:r>
            <a:r>
              <a:rPr lang="en-US" altLang="zh-CN" dirty="0" err="1"/>
              <a:t>FinFET</a:t>
            </a:r>
            <a:r>
              <a:rPr lang="en-US" altLang="zh-CN" dirty="0"/>
              <a:t> </a:t>
            </a:r>
            <a:r>
              <a:rPr lang="zh-CN" altLang="en-US" dirty="0"/>
              <a:t>工艺，相同功耗下提升提升一个数量级；</a:t>
            </a:r>
          </a:p>
          <a:p>
            <a:pPr marL="457200" indent="-457200">
              <a:buFont typeface="+mj-lt"/>
              <a:buAutoNum type="arabicPeriod"/>
            </a:pPr>
            <a:r>
              <a:rPr lang="zh-CN" altLang="en-US" dirty="0"/>
              <a:t>计算核心：</a:t>
            </a:r>
            <a:r>
              <a:rPr lang="en-US" altLang="zh-CN" dirty="0"/>
              <a:t>CUDA Core</a:t>
            </a:r>
            <a:r>
              <a:rPr lang="zh-CN" altLang="en-US" dirty="0"/>
              <a:t> 硬件支持 </a:t>
            </a:r>
            <a:r>
              <a:rPr lang="en-US" altLang="zh-CN" dirty="0"/>
              <a:t>FP16 </a:t>
            </a:r>
            <a:r>
              <a:rPr lang="zh-CN" altLang="en-US" dirty="0"/>
              <a:t>半精计算；</a:t>
            </a:r>
          </a:p>
        </p:txBody>
      </p:sp>
      <p:pic>
        <p:nvPicPr>
          <p:cNvPr id="3" name="图片 2">
            <a:extLst>
              <a:ext uri="{FF2B5EF4-FFF2-40B4-BE49-F238E27FC236}">
                <a16:creationId xmlns:a16="http://schemas.microsoft.com/office/drawing/2014/main" id="{7B396081-2FAD-9749-85D7-61D232835E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325" y="4031362"/>
            <a:ext cx="1882852" cy="2174015"/>
          </a:xfrm>
          <a:prstGeom prst="rect">
            <a:avLst/>
          </a:prstGeom>
        </p:spPr>
      </p:pic>
      <p:pic>
        <p:nvPicPr>
          <p:cNvPr id="4" name="图片 3">
            <a:extLst>
              <a:ext uri="{FF2B5EF4-FFF2-40B4-BE49-F238E27FC236}">
                <a16:creationId xmlns:a16="http://schemas.microsoft.com/office/drawing/2014/main" id="{FD98D955-64A4-9244-932A-FD6D0EF243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2468" y="4010909"/>
            <a:ext cx="1921674" cy="2219307"/>
          </a:xfrm>
          <a:prstGeom prst="rect">
            <a:avLst/>
          </a:prstGeom>
        </p:spPr>
      </p:pic>
      <p:pic>
        <p:nvPicPr>
          <p:cNvPr id="8" name="图片 7">
            <a:extLst>
              <a:ext uri="{FF2B5EF4-FFF2-40B4-BE49-F238E27FC236}">
                <a16:creationId xmlns:a16="http://schemas.microsoft.com/office/drawing/2014/main" id="{CDDD610F-9313-1D4E-8F7E-001B485EB1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1691" y="4010909"/>
            <a:ext cx="1902263" cy="2219307"/>
          </a:xfrm>
          <a:prstGeom prst="rect">
            <a:avLst/>
          </a:prstGeom>
        </p:spPr>
      </p:pic>
      <p:pic>
        <p:nvPicPr>
          <p:cNvPr id="9" name="图片 8">
            <a:extLst>
              <a:ext uri="{FF2B5EF4-FFF2-40B4-BE49-F238E27FC236}">
                <a16:creationId xmlns:a16="http://schemas.microsoft.com/office/drawing/2014/main" id="{83879F6C-9D60-2C45-9171-09920A59AA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56" y="4007986"/>
            <a:ext cx="1921674" cy="2225778"/>
          </a:xfrm>
          <a:prstGeom prst="rect">
            <a:avLst/>
          </a:prstGeom>
        </p:spPr>
      </p:pic>
      <p:pic>
        <p:nvPicPr>
          <p:cNvPr id="10" name="图片 9">
            <a:extLst>
              <a:ext uri="{FF2B5EF4-FFF2-40B4-BE49-F238E27FC236}">
                <a16:creationId xmlns:a16="http://schemas.microsoft.com/office/drawing/2014/main" id="{694DE73C-3C67-6845-B053-CE025ED6B5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2845" y="4005064"/>
            <a:ext cx="1928144" cy="2232248"/>
          </a:xfrm>
          <a:prstGeom prst="rect">
            <a:avLst/>
          </a:prstGeom>
        </p:spPr>
      </p:pic>
    </p:spTree>
    <p:extLst>
      <p:ext uri="{BB962C8B-B14F-4D97-AF65-F5344CB8AC3E}">
        <p14:creationId xmlns:p14="http://schemas.microsoft.com/office/powerpoint/2010/main" val="264199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7" name="内容占位符 6">
            <a:extLst>
              <a:ext uri="{FF2B5EF4-FFF2-40B4-BE49-F238E27FC236}">
                <a16:creationId xmlns:a16="http://schemas.microsoft.com/office/drawing/2014/main" id="{B9DC4E2D-ABB4-C640-8DBE-E7284B42E932}"/>
              </a:ext>
            </a:extLst>
          </p:cNvPr>
          <p:cNvSpPr>
            <a:spLocks noGrp="1"/>
          </p:cNvSpPr>
          <p:nvPr>
            <p:ph sz="half" idx="1"/>
          </p:nvPr>
        </p:nvSpPr>
        <p:spPr>
          <a:xfrm>
            <a:off x="623636" y="1412775"/>
            <a:ext cx="2666434" cy="4922921"/>
          </a:xfrm>
        </p:spPr>
        <p:txBody>
          <a:bodyPr/>
          <a:lstStyle/>
          <a:p>
            <a:r>
              <a:rPr lang="en-US" altLang="zh-CN" dirty="0"/>
              <a:t>SM </a:t>
            </a:r>
            <a:r>
              <a:rPr lang="zh-CN" altLang="en-US" dirty="0"/>
              <a:t>内部作了进一步精简，整体思路是 </a:t>
            </a:r>
            <a:r>
              <a:rPr lang="en-US" altLang="zh-CN" dirty="0"/>
              <a:t>SM </a:t>
            </a:r>
            <a:r>
              <a:rPr lang="zh-CN" altLang="en-US" dirty="0"/>
              <a:t>内部包含的东西越来越少，但是总体片上 </a:t>
            </a:r>
            <a:r>
              <a:rPr lang="en-US" altLang="zh-CN" dirty="0"/>
              <a:t>SM </a:t>
            </a:r>
            <a:r>
              <a:rPr lang="zh-CN" altLang="en-US" dirty="0"/>
              <a:t>数量每一代都在不断增加。</a:t>
            </a:r>
          </a:p>
        </p:txBody>
      </p:sp>
      <p:pic>
        <p:nvPicPr>
          <p:cNvPr id="5" name="图片 4">
            <a:extLst>
              <a:ext uri="{FF2B5EF4-FFF2-40B4-BE49-F238E27FC236}">
                <a16:creationId xmlns:a16="http://schemas.microsoft.com/office/drawing/2014/main" id="{EE3CEFD6-66F6-904A-B696-6E328C66EE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2212" y="1412775"/>
            <a:ext cx="8064896" cy="4778905"/>
          </a:xfrm>
          <a:prstGeom prst="rect">
            <a:avLst/>
          </a:prstGeom>
        </p:spPr>
      </p:pic>
    </p:spTree>
    <p:extLst>
      <p:ext uri="{BB962C8B-B14F-4D97-AF65-F5344CB8AC3E}">
        <p14:creationId xmlns:p14="http://schemas.microsoft.com/office/powerpoint/2010/main" val="61740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4" name="内容占位符 3">
            <a:extLst>
              <a:ext uri="{FF2B5EF4-FFF2-40B4-BE49-F238E27FC236}">
                <a16:creationId xmlns:a16="http://schemas.microsoft.com/office/drawing/2014/main" id="{F5B79515-9360-4A42-B09C-745D5069BF82}"/>
              </a:ext>
            </a:extLst>
          </p:cNvPr>
          <p:cNvSpPr>
            <a:spLocks noGrp="1"/>
          </p:cNvSpPr>
          <p:nvPr>
            <p:ph sz="half" idx="1"/>
          </p:nvPr>
        </p:nvSpPr>
        <p:spPr>
          <a:xfrm>
            <a:off x="623636" y="1340768"/>
            <a:ext cx="3962577" cy="4837662"/>
          </a:xfrm>
        </p:spPr>
        <p:txBody>
          <a:bodyPr anchor="ctr"/>
          <a:lstStyle/>
          <a:p>
            <a:pPr marL="342900" indent="-342900">
              <a:buFont typeface="+mj-lt"/>
              <a:buAutoNum type="arabicPeriod"/>
            </a:pPr>
            <a:r>
              <a:rPr lang="zh-CN" altLang="en-US" sz="1800" dirty="0">
                <a:ea typeface="Microsoft YaHei" panose="020B0503020204020204" pitchFamily="34" charset="-122"/>
              </a:rPr>
              <a:t>单个</a:t>
            </a:r>
            <a:r>
              <a:rPr lang="en-US" altLang="zh-CN" sz="1800" dirty="0">
                <a:ea typeface="Microsoft YaHei" panose="020B0503020204020204" pitchFamily="34" charset="-122"/>
              </a:rPr>
              <a:t>SM</a:t>
            </a:r>
            <a:r>
              <a:rPr lang="zh-CN" altLang="en-US" sz="1800" dirty="0">
                <a:ea typeface="Microsoft YaHei" panose="020B0503020204020204" pitchFamily="34" charset="-122"/>
              </a:rPr>
              <a:t>只有</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FP32 CUDA Cores</a:t>
            </a:r>
            <a:r>
              <a:rPr lang="zh-CN" altLang="en-US" sz="1800" dirty="0">
                <a:ea typeface="Microsoft YaHei" panose="020B0503020204020204" pitchFamily="34" charset="-122"/>
              </a:rPr>
              <a:t>，相比</a:t>
            </a:r>
            <a:r>
              <a:rPr lang="en-US" altLang="zh-CN" sz="1800" dirty="0">
                <a:ea typeface="Microsoft YaHei" panose="020B0503020204020204" pitchFamily="34" charset="-122"/>
              </a:rPr>
              <a:t>Maxwell</a:t>
            </a:r>
            <a:r>
              <a:rPr lang="zh-CN" altLang="en-US" sz="1800" dirty="0">
                <a:ea typeface="Microsoft YaHei" panose="020B0503020204020204" pitchFamily="34" charset="-122"/>
              </a:rPr>
              <a:t>的</a:t>
            </a:r>
            <a:r>
              <a:rPr lang="en-US" altLang="zh-CN" sz="1800" dirty="0">
                <a:ea typeface="Microsoft YaHei" panose="020B0503020204020204" pitchFamily="34" charset="-122"/>
              </a:rPr>
              <a:t>128</a:t>
            </a:r>
            <a:r>
              <a:rPr lang="zh-CN" altLang="en-US" sz="1800" dirty="0">
                <a:ea typeface="Microsoft YaHei" panose="020B0503020204020204" pitchFamily="34" charset="-122"/>
              </a:rPr>
              <a:t>和</a:t>
            </a:r>
            <a:r>
              <a:rPr lang="en-US" altLang="zh-CN" sz="1800" dirty="0">
                <a:ea typeface="Microsoft YaHei" panose="020B0503020204020204" pitchFamily="34" charset="-122"/>
              </a:rPr>
              <a:t>Kepler</a:t>
            </a:r>
            <a:r>
              <a:rPr lang="zh-CN" altLang="en-US" sz="1800" dirty="0">
                <a:ea typeface="Microsoft YaHei" panose="020B0503020204020204" pitchFamily="34" charset="-122"/>
              </a:rPr>
              <a:t>的</a:t>
            </a:r>
            <a:r>
              <a:rPr lang="en-US" altLang="zh-CN" sz="1800" dirty="0">
                <a:ea typeface="Microsoft YaHei" panose="020B0503020204020204" pitchFamily="34" charset="-122"/>
              </a:rPr>
              <a:t>192</a:t>
            </a:r>
            <a:r>
              <a:rPr lang="zh-CN" altLang="en-US" sz="1800" dirty="0">
                <a:ea typeface="Microsoft YaHei" panose="020B0503020204020204" pitchFamily="34" charset="-122"/>
              </a:rPr>
              <a:t>，这个数量要少很多，并且</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CUDA Cores</a:t>
            </a:r>
            <a:r>
              <a:rPr lang="zh-CN" altLang="en-US" sz="1800" dirty="0">
                <a:ea typeface="Microsoft YaHei" panose="020B0503020204020204" pitchFamily="34" charset="-122"/>
              </a:rPr>
              <a:t>分为了两个区块；</a:t>
            </a:r>
            <a:endParaRPr lang="en-US" altLang="zh-CN" sz="1800" dirty="0">
              <a:ea typeface="Microsoft YaHei" panose="020B0503020204020204" pitchFamily="34" charset="-122"/>
            </a:endParaRPr>
          </a:p>
          <a:p>
            <a:pPr marL="342900" indent="-342900">
              <a:buFont typeface="+mj-lt"/>
              <a:buAutoNum type="arabicPeriod"/>
            </a:pPr>
            <a:r>
              <a:rPr lang="en-US" altLang="zh-CN" sz="1800" dirty="0"/>
              <a:t>Register File</a:t>
            </a:r>
            <a:r>
              <a:rPr lang="zh-CN" altLang="en-US" sz="1800" dirty="0"/>
              <a:t> 保持相同大小，每个线程可以使用更多寄存器，单个</a:t>
            </a:r>
            <a:r>
              <a:rPr lang="en-US" altLang="zh-CN" sz="1800" dirty="0"/>
              <a:t>SM</a:t>
            </a:r>
            <a:r>
              <a:rPr lang="zh-CN" altLang="en-US" sz="1800" dirty="0"/>
              <a:t>也可以并发更多 </a:t>
            </a:r>
            <a:r>
              <a:rPr lang="en-US" altLang="zh-CN" sz="1800" dirty="0"/>
              <a:t>thread/warp/block</a:t>
            </a:r>
            <a:r>
              <a:rPr lang="zh-CN" altLang="en-US" sz="1800" dirty="0"/>
              <a:t>；</a:t>
            </a:r>
            <a:endParaRPr lang="en-US" altLang="zh-CN" sz="1800" dirty="0"/>
          </a:p>
          <a:p>
            <a:pPr marL="342900" indent="-342900">
              <a:buFont typeface="+mj-lt"/>
              <a:buAutoNum type="arabicPeriod"/>
            </a:pPr>
            <a:r>
              <a:rPr lang="zh-CN" altLang="en-US" sz="1800" dirty="0"/>
              <a:t>增加 </a:t>
            </a:r>
            <a:r>
              <a:rPr lang="en-US" altLang="zh-CN" sz="1800" dirty="0"/>
              <a:t>32</a:t>
            </a:r>
            <a:r>
              <a:rPr lang="zh-CN" altLang="en-US" sz="1800" dirty="0"/>
              <a:t>个</a:t>
            </a:r>
            <a:r>
              <a:rPr lang="en-US" altLang="zh-CN" sz="1800" dirty="0"/>
              <a:t>FP64 </a:t>
            </a:r>
            <a:r>
              <a:rPr lang="en-US" altLang="zh-CN" sz="1800" dirty="0">
                <a:ea typeface="Microsoft YaHei" panose="020B0503020204020204" pitchFamily="34" charset="-122"/>
              </a:rPr>
              <a:t>CUDA</a:t>
            </a:r>
            <a:r>
              <a:rPr lang="en-US" altLang="zh-CN" sz="1800" dirty="0"/>
              <a:t> Cores</a:t>
            </a:r>
            <a:r>
              <a:rPr lang="zh-CN" altLang="en-US" sz="1800" dirty="0"/>
              <a:t> </a:t>
            </a:r>
            <a:r>
              <a:rPr lang="en-US" altLang="zh-CN" sz="1800" dirty="0"/>
              <a:t>(DP Unit)</a:t>
            </a:r>
            <a:r>
              <a:rPr lang="zh-CN" altLang="en-US" sz="1800" dirty="0"/>
              <a:t>，</a:t>
            </a:r>
            <a:r>
              <a:rPr lang="en-US" altLang="zh-CN" sz="1800" dirty="0"/>
              <a:t>FP32 </a:t>
            </a:r>
            <a:r>
              <a:rPr lang="en-US" altLang="zh-CN" sz="1800" dirty="0">
                <a:ea typeface="Microsoft YaHei" panose="020B0503020204020204" pitchFamily="34" charset="-122"/>
              </a:rPr>
              <a:t>CUDA</a:t>
            </a:r>
            <a:r>
              <a:rPr lang="en-US" altLang="zh-CN" sz="1800" dirty="0"/>
              <a:t> Core</a:t>
            </a:r>
            <a:r>
              <a:rPr lang="zh-CN" altLang="en-US" sz="1800" dirty="0"/>
              <a:t> 具备处理</a:t>
            </a:r>
            <a:r>
              <a:rPr lang="en-US" altLang="zh-CN" sz="1800" dirty="0"/>
              <a:t>FP16</a:t>
            </a:r>
            <a:r>
              <a:rPr lang="zh-CN" altLang="en-US" sz="1800" dirty="0"/>
              <a:t>的能力。</a:t>
            </a:r>
            <a:endParaRPr lang="zh-CN" altLang="en-US" sz="1800" dirty="0">
              <a:ea typeface="Microsoft YaHei" panose="020B0503020204020204" pitchFamily="34" charset="-122"/>
            </a:endParaRPr>
          </a:p>
        </p:txBody>
      </p:sp>
      <p:pic>
        <p:nvPicPr>
          <p:cNvPr id="6" name="图片 5">
            <a:extLst>
              <a:ext uri="{FF2B5EF4-FFF2-40B4-BE49-F238E27FC236}">
                <a16:creationId xmlns:a16="http://schemas.microsoft.com/office/drawing/2014/main" id="{A09BDDBE-4E9B-EC4A-98FA-645FB56F20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8261" y="1412776"/>
            <a:ext cx="6651785" cy="4837662"/>
          </a:xfrm>
          <a:prstGeom prst="rect">
            <a:avLst/>
          </a:prstGeom>
        </p:spPr>
      </p:pic>
    </p:spTree>
    <p:extLst>
      <p:ext uri="{BB962C8B-B14F-4D97-AF65-F5344CB8AC3E}">
        <p14:creationId xmlns:p14="http://schemas.microsoft.com/office/powerpoint/2010/main" val="256824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881CA3F-EEA5-944F-B81B-901293789E2C}"/>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6" name="内容占位符 5">
            <a:extLst>
              <a:ext uri="{FF2B5EF4-FFF2-40B4-BE49-F238E27FC236}">
                <a16:creationId xmlns:a16="http://schemas.microsoft.com/office/drawing/2014/main" id="{4884D45B-45A3-B940-B8C2-0CC004BFA4B6}"/>
              </a:ext>
            </a:extLst>
          </p:cNvPr>
          <p:cNvSpPr>
            <a:spLocks noGrp="1"/>
          </p:cNvSpPr>
          <p:nvPr>
            <p:ph sz="half" idx="1"/>
          </p:nvPr>
        </p:nvSpPr>
        <p:spPr>
          <a:xfrm>
            <a:off x="623636" y="1412776"/>
            <a:ext cx="3962578" cy="4608512"/>
          </a:xfrm>
        </p:spPr>
        <p:txBody>
          <a:bodyPr anchor="ctr"/>
          <a:lstStyle/>
          <a:p>
            <a:r>
              <a:rPr lang="zh-CN" altLang="en-US" dirty="0"/>
              <a:t>多机之间，采用</a:t>
            </a:r>
            <a:r>
              <a:rPr lang="en-US" altLang="zh-CN" dirty="0"/>
              <a:t>InfiniBand</a:t>
            </a:r>
            <a:r>
              <a:rPr lang="zh-CN" altLang="en-US" dirty="0"/>
              <a:t>和</a:t>
            </a:r>
            <a:r>
              <a:rPr lang="en-US" altLang="zh-CN" dirty="0"/>
              <a:t>100Gb Ethernet</a:t>
            </a:r>
            <a:r>
              <a:rPr lang="zh-CN" altLang="en-US" dirty="0"/>
              <a:t>通信，单机内单</a:t>
            </a:r>
            <a:r>
              <a:rPr lang="en-US" altLang="zh-CN" dirty="0"/>
              <a:t>GPU</a:t>
            </a:r>
            <a:r>
              <a:rPr lang="zh-CN" altLang="en-US" dirty="0"/>
              <a:t>到单机</a:t>
            </a:r>
            <a:r>
              <a:rPr lang="en-US" altLang="zh-CN" dirty="0"/>
              <a:t>8</a:t>
            </a:r>
            <a:r>
              <a:rPr lang="zh-CN" altLang="en-US" dirty="0"/>
              <a:t> </a:t>
            </a:r>
            <a:r>
              <a:rPr lang="en-US" altLang="zh-CN" dirty="0"/>
              <a:t>GPU</a:t>
            </a:r>
            <a:r>
              <a:rPr lang="zh-CN" altLang="en-US" dirty="0"/>
              <a:t>，</a:t>
            </a:r>
            <a:r>
              <a:rPr lang="en-US" altLang="zh-CN" dirty="0"/>
              <a:t>PCIe</a:t>
            </a:r>
            <a:r>
              <a:rPr lang="zh-CN" altLang="en-US" dirty="0"/>
              <a:t> 带宽成为瓶颈。</a:t>
            </a:r>
            <a:endParaRPr lang="en-US" altLang="zh-CN" dirty="0"/>
          </a:p>
          <a:p>
            <a:r>
              <a:rPr lang="en-US" altLang="zh-CN" dirty="0"/>
              <a:t>NVIDIA</a:t>
            </a:r>
            <a:r>
              <a:rPr lang="zh-CN" altLang="en-US" dirty="0"/>
              <a:t> 提供 </a:t>
            </a:r>
            <a:r>
              <a:rPr lang="en-US" altLang="zh-CN" dirty="0"/>
              <a:t>NVLink</a:t>
            </a:r>
            <a:r>
              <a:rPr lang="zh-CN" altLang="en-US" dirty="0"/>
              <a:t> 用以单机内多 </a:t>
            </a:r>
            <a:r>
              <a:rPr lang="en-US" altLang="zh-CN" dirty="0"/>
              <a:t>GPU</a:t>
            </a:r>
            <a:r>
              <a:rPr lang="zh-CN" altLang="en-US" dirty="0"/>
              <a:t> 内的点到点通信，带宽达到 </a:t>
            </a:r>
            <a:r>
              <a:rPr lang="en-US" altLang="zh-CN" dirty="0"/>
              <a:t>160GB/s, ~5</a:t>
            </a:r>
            <a:r>
              <a:rPr lang="zh-CN" altLang="en-US" dirty="0"/>
              <a:t> 倍 </a:t>
            </a:r>
            <a:r>
              <a:rPr lang="en-US" altLang="zh-CN" dirty="0"/>
              <a:t>PCIe 3 x 16</a:t>
            </a:r>
            <a:r>
              <a:rPr lang="zh-CN" altLang="en-US" dirty="0"/>
              <a:t>。</a:t>
            </a:r>
          </a:p>
        </p:txBody>
      </p:sp>
      <p:pic>
        <p:nvPicPr>
          <p:cNvPr id="7" name="图片 6">
            <a:extLst>
              <a:ext uri="{FF2B5EF4-FFF2-40B4-BE49-F238E27FC236}">
                <a16:creationId xmlns:a16="http://schemas.microsoft.com/office/drawing/2014/main" id="{7C4D4593-A54F-D94F-9CF1-3FD22A7B1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4245" y="1677756"/>
            <a:ext cx="6675426" cy="4343531"/>
          </a:xfrm>
          <a:prstGeom prst="rect">
            <a:avLst/>
          </a:prstGeom>
        </p:spPr>
      </p:pic>
    </p:spTree>
    <p:extLst>
      <p:ext uri="{BB962C8B-B14F-4D97-AF65-F5344CB8AC3E}">
        <p14:creationId xmlns:p14="http://schemas.microsoft.com/office/powerpoint/2010/main" val="386161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Volta</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68336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903DC-1ED8-744D-8C05-59432C5E6D33}"/>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364714EF-3DE6-F944-92EB-8341E41011D5}"/>
              </a:ext>
            </a:extLst>
          </p:cNvPr>
          <p:cNvSpPr>
            <a:spLocks noGrp="1"/>
          </p:cNvSpPr>
          <p:nvPr>
            <p:ph sz="half" idx="1"/>
          </p:nvPr>
        </p:nvSpPr>
        <p:spPr/>
        <p:txBody>
          <a:bodyPr/>
          <a:lstStyle/>
          <a:p>
            <a:r>
              <a:rPr lang="en-US" altLang="zh-CN" b="1" dirty="0"/>
              <a:t>CUDA Core</a:t>
            </a:r>
            <a:r>
              <a:rPr lang="zh-CN" altLang="en-US" b="1" dirty="0"/>
              <a:t>拆分</a:t>
            </a:r>
            <a:r>
              <a:rPr kumimoji="1" lang="zh-CN" altLang="en-US" b="1" dirty="0"/>
              <a:t>：</a:t>
            </a:r>
            <a:r>
              <a:rPr lang="zh-CN" altLang="en-US" dirty="0"/>
              <a:t>分离 </a:t>
            </a:r>
            <a:r>
              <a:rPr lang="en-US" altLang="zh-CN" dirty="0"/>
              <a:t>FPU</a:t>
            </a:r>
            <a:r>
              <a:rPr lang="zh-CN" altLang="en-US" dirty="0"/>
              <a:t> 和 </a:t>
            </a:r>
            <a:r>
              <a:rPr lang="en-US" altLang="zh-CN" dirty="0"/>
              <a:t>ALU</a:t>
            </a:r>
            <a:r>
              <a:rPr lang="zh-CN" altLang="en-US" dirty="0"/>
              <a:t>，取消 </a:t>
            </a:r>
            <a:r>
              <a:rPr lang="en-US" altLang="zh-CN" dirty="0"/>
              <a:t>CUDA</a:t>
            </a:r>
            <a:r>
              <a:rPr lang="zh-CN" altLang="en-US" dirty="0"/>
              <a:t> </a:t>
            </a:r>
            <a:r>
              <a:rPr lang="en-US" altLang="zh-CN" dirty="0"/>
              <a:t>Core</a:t>
            </a:r>
            <a:r>
              <a:rPr lang="zh-CN" altLang="en-US" dirty="0"/>
              <a:t>，一条指令可以同时执行不同计算；</a:t>
            </a:r>
            <a:endParaRPr lang="en-US" altLang="zh-CN" dirty="0"/>
          </a:p>
          <a:p>
            <a:r>
              <a:rPr lang="zh-CN" altLang="en-US" b="1" dirty="0"/>
              <a:t>独立线程调度：</a:t>
            </a:r>
            <a:r>
              <a:rPr lang="zh-CN" altLang="en-US" dirty="0"/>
              <a:t>改进</a:t>
            </a:r>
            <a:r>
              <a:rPr lang="en-US" altLang="zh-CN" dirty="0"/>
              <a:t>SIMT</a:t>
            </a:r>
            <a:r>
              <a:rPr lang="zh-CN" altLang="en-US" dirty="0"/>
              <a:t>模型架构，使得每个线程都有独立的</a:t>
            </a:r>
            <a:r>
              <a:rPr lang="en-US" altLang="zh-CN" dirty="0"/>
              <a:t>PC(Program Counter)</a:t>
            </a:r>
            <a:r>
              <a:rPr lang="zh-CN" altLang="en-US" dirty="0"/>
              <a:t> 和 </a:t>
            </a:r>
            <a:r>
              <a:rPr lang="en-US" altLang="zh-CN" dirty="0"/>
              <a:t>Stack;</a:t>
            </a:r>
          </a:p>
          <a:p>
            <a:r>
              <a:rPr lang="en-US" altLang="zh-CN" b="1" dirty="0"/>
              <a:t>Tensor Core</a:t>
            </a:r>
            <a:r>
              <a:rPr lang="zh-CN" altLang="en-US" b="1" dirty="0"/>
              <a:t>：</a:t>
            </a:r>
            <a:r>
              <a:rPr lang="zh-CN" altLang="en-US" dirty="0"/>
              <a:t>针对深度学习提供张量计算核心，专门针对卷积计算进行加速；</a:t>
            </a:r>
            <a:endParaRPr lang="en-US" altLang="zh-CN" dirty="0"/>
          </a:p>
          <a:p>
            <a:r>
              <a:rPr lang="en-US" altLang="zh-CN" b="1" dirty="0"/>
              <a:t>GRF &amp; Cache</a:t>
            </a:r>
            <a:r>
              <a:rPr lang="zh-CN" altLang="en-US" b="1" dirty="0"/>
              <a:t>：</a:t>
            </a:r>
            <a:r>
              <a:rPr lang="en-US" altLang="zh-CN" dirty="0"/>
              <a:t>Global memory</a:t>
            </a:r>
            <a:r>
              <a:rPr lang="zh-CN" altLang="en-US" dirty="0"/>
              <a:t> 访问也能享受 </a:t>
            </a:r>
            <a:r>
              <a:rPr lang="en-US" altLang="zh-CN" dirty="0"/>
              <a:t>highly banked cache</a:t>
            </a:r>
            <a:r>
              <a:rPr lang="zh-CN" altLang="en-US" dirty="0"/>
              <a:t> 加速；</a:t>
            </a:r>
            <a:endParaRPr lang="en-US" altLang="zh-CN" b="1" dirty="0"/>
          </a:p>
        </p:txBody>
      </p:sp>
      <p:pic>
        <p:nvPicPr>
          <p:cNvPr id="4" name="图片 3">
            <a:extLst>
              <a:ext uri="{FF2B5EF4-FFF2-40B4-BE49-F238E27FC236}">
                <a16:creationId xmlns:a16="http://schemas.microsoft.com/office/drawing/2014/main" id="{0D5C064C-4BBB-194C-8AE1-A9E5440C5602}"/>
              </a:ext>
            </a:extLst>
          </p:cNvPr>
          <p:cNvPicPr>
            <a:picLocks noChangeAspect="1"/>
          </p:cNvPicPr>
          <p:nvPr/>
        </p:nvPicPr>
        <p:blipFill>
          <a:blip r:embed="rId2"/>
          <a:stretch>
            <a:fillRect/>
          </a:stretch>
        </p:blipFill>
        <p:spPr>
          <a:xfrm>
            <a:off x="544396" y="4005064"/>
            <a:ext cx="11121949" cy="2468240"/>
          </a:xfrm>
          <a:prstGeom prst="rect">
            <a:avLst/>
          </a:prstGeom>
        </p:spPr>
      </p:pic>
    </p:spTree>
    <p:extLst>
      <p:ext uri="{BB962C8B-B14F-4D97-AF65-F5344CB8AC3E}">
        <p14:creationId xmlns:p14="http://schemas.microsoft.com/office/powerpoint/2010/main" val="181156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伏特架构</a:t>
            </a:r>
          </a:p>
        </p:txBody>
      </p:sp>
      <p:sp>
        <p:nvSpPr>
          <p:cNvPr id="10" name="内容占位符 2">
            <a:extLst>
              <a:ext uri="{FF2B5EF4-FFF2-40B4-BE49-F238E27FC236}">
                <a16:creationId xmlns:a16="http://schemas.microsoft.com/office/drawing/2014/main" id="{96A85A8D-5942-524F-8EE8-8BC19768D8D4}"/>
              </a:ext>
            </a:extLst>
          </p:cNvPr>
          <p:cNvSpPr>
            <a:spLocks noGrp="1"/>
          </p:cNvSpPr>
          <p:nvPr>
            <p:ph sz="half" idx="1"/>
          </p:nvPr>
        </p:nvSpPr>
        <p:spPr>
          <a:xfrm>
            <a:off x="409749" y="1340768"/>
            <a:ext cx="3026474" cy="4908274"/>
          </a:xfrm>
        </p:spPr>
        <p:txBody>
          <a:bodyPr anchor="ct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endParaRPr kumimoji="1" lang="zh-CN" altLang="en-US" sz="2000" dirty="0">
              <a:latin typeface="Gill Sans MT" panose="020B0502020104020203" pitchFamily="34" charset="0"/>
            </a:endParaRPr>
          </a:p>
        </p:txBody>
      </p:sp>
      <p:pic>
        <p:nvPicPr>
          <p:cNvPr id="2" name="图片 1">
            <a:extLst>
              <a:ext uri="{FF2B5EF4-FFF2-40B4-BE49-F238E27FC236}">
                <a16:creationId xmlns:a16="http://schemas.microsoft.com/office/drawing/2014/main" id="{8843E5C6-7A10-5A4F-A8D0-C1235DB2E3B6}"/>
              </a:ext>
            </a:extLst>
          </p:cNvPr>
          <p:cNvPicPr>
            <a:picLocks noChangeAspect="1"/>
          </p:cNvPicPr>
          <p:nvPr/>
        </p:nvPicPr>
        <p:blipFill>
          <a:blip r:embed="rId2"/>
          <a:stretch>
            <a:fillRect/>
          </a:stretch>
        </p:blipFill>
        <p:spPr>
          <a:xfrm>
            <a:off x="3579773" y="1515266"/>
            <a:ext cx="8007335" cy="4733776"/>
          </a:xfrm>
          <a:prstGeom prst="rect">
            <a:avLst/>
          </a:prstGeom>
        </p:spPr>
      </p:pic>
    </p:spTree>
    <p:extLst>
      <p:ext uri="{BB962C8B-B14F-4D97-AF65-F5344CB8AC3E}">
        <p14:creationId xmlns:p14="http://schemas.microsoft.com/office/powerpoint/2010/main" val="413065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A96E-7525-DA4E-AF25-FE826435DB0D}"/>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B99C0DF3-11AD-AA42-A9BB-17A58A58CE0F}"/>
              </a:ext>
            </a:extLst>
          </p:cNvPr>
          <p:cNvSpPr>
            <a:spLocks noGrp="1"/>
          </p:cNvSpPr>
          <p:nvPr>
            <p:ph sz="half" idx="1"/>
          </p:nvPr>
        </p:nvSpPr>
        <p:spPr>
          <a:xfrm>
            <a:off x="481757" y="1495552"/>
            <a:ext cx="5978802" cy="4908274"/>
          </a:xfrm>
        </p:spPr>
        <p:txBody>
          <a:bodyP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r>
              <a:rPr kumimoji="1" lang="zh-CN" altLang="en-US" dirty="0">
                <a:latin typeface="Gill Sans MT" panose="020B0502020104020203" pitchFamily="34" charset="0"/>
              </a:rPr>
              <a:t>，</a:t>
            </a: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 </a:t>
            </a:r>
            <a:r>
              <a:rPr kumimoji="1" lang="zh-CN" altLang="en-US" dirty="0">
                <a:latin typeface="Gill Sans MT" panose="020B0502020104020203" pitchFamily="34" charset="0"/>
              </a:rPr>
              <a:t>（</a:t>
            </a:r>
            <a:r>
              <a:rPr kumimoji="1" lang="en-US" altLang="zh-CN" dirty="0">
                <a:latin typeface="Gill Sans MT" panose="020B0502020104020203" pitchFamily="34" charset="0"/>
              </a:rPr>
              <a:t>4 * 2</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p>
          <a:p>
            <a:pPr marL="239106" lvl="1" indent="-239106">
              <a:buFont typeface="+mj-lt"/>
              <a:buChar char="•"/>
            </a:pPr>
            <a:r>
              <a:rPr kumimoji="1" lang="en-US" altLang="zh-CN" sz="2000" dirty="0">
                <a:latin typeface="Gill Sans MT" panose="020B0502020104020203" pitchFamily="34" charset="0"/>
              </a:rPr>
              <a:t>FP32 </a:t>
            </a:r>
            <a:r>
              <a:rPr kumimoji="1" lang="zh-CN" altLang="en-US" sz="2000" dirty="0">
                <a:latin typeface="Gill Sans MT" panose="020B0502020104020203" pitchFamily="34" charset="0"/>
              </a:rPr>
              <a:t>和 </a:t>
            </a:r>
            <a:r>
              <a:rPr kumimoji="1" lang="en-US" altLang="zh-CN" sz="2000" dirty="0">
                <a:latin typeface="Gill Sans MT" panose="020B0502020104020203" pitchFamily="34" charset="0"/>
              </a:rPr>
              <a:t>INT32 </a:t>
            </a:r>
            <a:r>
              <a:rPr kumimoji="1" lang="zh-CN" altLang="en-US" sz="2000" dirty="0">
                <a:latin typeface="Gill Sans MT" panose="020B0502020104020203" pitchFamily="34" charset="0"/>
              </a:rPr>
              <a:t>两组运算单元独立出现在流水线中，</a:t>
            </a:r>
            <a:r>
              <a:rPr lang="zh-CN" altLang="en-US" dirty="0">
                <a:latin typeface="Gill Sans MT" panose="020B0502020104020203" pitchFamily="34" charset="0"/>
              </a:rPr>
              <a:t>每个 </a:t>
            </a:r>
            <a:r>
              <a:rPr lang="en-US" altLang="zh-CN" dirty="0">
                <a:latin typeface="Gill Sans MT" panose="020B0502020104020203" pitchFamily="34" charset="0"/>
              </a:rPr>
              <a:t>Cycle </a:t>
            </a:r>
            <a:r>
              <a:rPr lang="zh-CN" altLang="en-US" dirty="0">
                <a:latin typeface="Gill Sans MT" panose="020B0502020104020203" pitchFamily="34" charset="0"/>
              </a:rPr>
              <a:t>都可以同时执行 </a:t>
            </a:r>
            <a:r>
              <a:rPr lang="en-US" altLang="zh-CN" dirty="0">
                <a:latin typeface="Gill Sans MT" panose="020B0502020104020203" pitchFamily="34" charset="0"/>
              </a:rPr>
              <a:t>FP32 </a:t>
            </a:r>
            <a:r>
              <a:rPr lang="zh-CN" altLang="en-US" dirty="0">
                <a:latin typeface="Gill Sans MT" panose="020B0502020104020203" pitchFamily="34" charset="0"/>
              </a:rPr>
              <a:t>和 </a:t>
            </a:r>
            <a:r>
              <a:rPr lang="en-US" altLang="zh-CN" dirty="0">
                <a:latin typeface="Gill Sans MT" panose="020B0502020104020203" pitchFamily="34" charset="0"/>
              </a:rPr>
              <a:t>INT32 </a:t>
            </a:r>
            <a:r>
              <a:rPr lang="zh-CN" altLang="en-US" dirty="0">
                <a:latin typeface="Gill Sans MT" panose="020B0502020104020203" pitchFamily="34" charset="0"/>
              </a:rPr>
              <a:t>指令。</a:t>
            </a:r>
            <a:endParaRPr kumimoji="1" lang="zh-CN" altLang="en-US" sz="2000" dirty="0">
              <a:latin typeface="Gill Sans MT" panose="020B0502020104020203" pitchFamily="34" charset="0"/>
            </a:endParaRPr>
          </a:p>
        </p:txBody>
      </p:sp>
      <p:pic>
        <p:nvPicPr>
          <p:cNvPr id="5" name="图片 4">
            <a:extLst>
              <a:ext uri="{FF2B5EF4-FFF2-40B4-BE49-F238E27FC236}">
                <a16:creationId xmlns:a16="http://schemas.microsoft.com/office/drawing/2014/main" id="{8FA55C01-21C8-FE42-A72F-DECC7E4C0F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Tree>
    <p:extLst>
      <p:ext uri="{BB962C8B-B14F-4D97-AF65-F5344CB8AC3E}">
        <p14:creationId xmlns:p14="http://schemas.microsoft.com/office/powerpoint/2010/main" val="39926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伏特架构</a:t>
            </a:r>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p:txBody>
          <a:bodyPr/>
          <a:lstStyle/>
          <a:p>
            <a:r>
              <a:rPr lang="en-US" altLang="zh-CN" dirty="0"/>
              <a:t>GPU</a:t>
            </a:r>
            <a:r>
              <a:rPr lang="zh-CN" altLang="en-US" dirty="0"/>
              <a:t> 并行模式实现深度学习功能过于通用，最常见 </a:t>
            </a:r>
            <a:r>
              <a:rPr lang="en-US" altLang="zh-CN" dirty="0"/>
              <a:t>Conv/GEMM</a:t>
            </a:r>
            <a:r>
              <a:rPr lang="zh-CN" altLang="en-US" dirty="0"/>
              <a:t> 操作，依旧要被编码成 </a:t>
            </a:r>
            <a:r>
              <a:rPr lang="en-US" altLang="zh-CN" dirty="0"/>
              <a:t>FMA</a:t>
            </a:r>
            <a:r>
              <a:rPr lang="zh-CN" altLang="en-US" dirty="0"/>
              <a:t>，硬件层面还是需要把数据按：</a:t>
            </a:r>
            <a:r>
              <a:rPr lang="zh-CN" altLang="en-US" strike="sngStrike" dirty="0"/>
              <a:t>寄存器</a:t>
            </a:r>
            <a:r>
              <a:rPr lang="en-US" altLang="zh-CN" strike="sngStrike" dirty="0"/>
              <a:t>-ALU-</a:t>
            </a:r>
            <a:r>
              <a:rPr lang="zh-CN" altLang="en-US" strike="sngStrike" dirty="0"/>
              <a:t>寄存器</a:t>
            </a:r>
            <a:r>
              <a:rPr lang="en-US" altLang="zh-CN" strike="sngStrike" dirty="0"/>
              <a:t>-ALU-</a:t>
            </a:r>
            <a:r>
              <a:rPr lang="zh-CN" altLang="en-US" strike="sngStrike" dirty="0"/>
              <a:t>寄存器 </a:t>
            </a:r>
            <a:r>
              <a:rPr lang="zh-CN" altLang="en-US" dirty="0"/>
              <a:t>，方式来回搬运。</a:t>
            </a:r>
            <a:endParaRPr lang="en-US" altLang="zh-CN" dirty="0"/>
          </a:p>
          <a:p>
            <a:endParaRPr lang="en-US" altLang="zh-CN" dirty="0"/>
          </a:p>
          <a:p>
            <a:r>
              <a:rPr lang="zh-CN" altLang="en-US" dirty="0"/>
              <a:t>每个 </a:t>
            </a:r>
            <a:r>
              <a:rPr lang="en-US" altLang="zh-CN" dirty="0"/>
              <a:t>Tensor Core</a:t>
            </a:r>
            <a:r>
              <a:rPr lang="zh-CN" altLang="en-US" dirty="0"/>
              <a:t> 每周期能执行 </a:t>
            </a:r>
            <a:r>
              <a:rPr lang="en-US" altLang="zh-CN" dirty="0"/>
              <a:t>4x4x4</a:t>
            </a:r>
            <a:r>
              <a:rPr lang="zh-CN" altLang="en-US" dirty="0"/>
              <a:t>  </a:t>
            </a:r>
            <a:r>
              <a:rPr lang="en-US" altLang="zh-CN" dirty="0"/>
              <a:t>GEMM</a:t>
            </a:r>
            <a:r>
              <a:rPr lang="zh-CN" altLang="en-US" dirty="0"/>
              <a:t>，即 </a:t>
            </a:r>
            <a:r>
              <a:rPr lang="en-US" altLang="zh-CN" dirty="0"/>
              <a:t>64</a:t>
            </a:r>
            <a:r>
              <a:rPr lang="zh-CN" altLang="en-US" dirty="0"/>
              <a:t> 个 </a:t>
            </a:r>
            <a:r>
              <a:rPr lang="en-US" altLang="zh-CN" dirty="0"/>
              <a:t>FMA</a:t>
            </a:r>
            <a:r>
              <a:rPr lang="zh-CN" altLang="en-US" dirty="0"/>
              <a:t>。虽然只支持 </a:t>
            </a:r>
            <a:r>
              <a:rPr lang="en-US" altLang="zh-CN" dirty="0"/>
              <a:t>FP16</a:t>
            </a:r>
            <a:r>
              <a:rPr lang="zh-CN" altLang="en-US" dirty="0"/>
              <a:t> 数据，但输出可以是 </a:t>
            </a:r>
            <a:r>
              <a:rPr lang="en-US" altLang="zh-CN" dirty="0"/>
              <a:t>FP32</a:t>
            </a:r>
            <a:r>
              <a:rPr lang="zh-CN" altLang="en-US" dirty="0"/>
              <a:t>，相当于 </a:t>
            </a:r>
            <a:r>
              <a:rPr lang="en-US" altLang="zh-CN" dirty="0"/>
              <a:t>64</a:t>
            </a:r>
            <a:r>
              <a:rPr lang="zh-CN" altLang="en-US" dirty="0"/>
              <a:t> 个 </a:t>
            </a:r>
            <a:r>
              <a:rPr lang="en-US" altLang="zh-CN" dirty="0"/>
              <a:t>FP32 ALU</a:t>
            </a:r>
            <a:r>
              <a:rPr lang="zh-CN" altLang="en-US" dirty="0"/>
              <a:t> 提供算力，能耗上还有优势。</a:t>
            </a:r>
            <a:br>
              <a:rPr lang="zh-CN" altLang="en-US" dirty="0"/>
            </a:br>
            <a:endParaRPr lang="zh-CN" altLang="en-US" dirty="0"/>
          </a:p>
        </p:txBody>
      </p:sp>
      <p:pic>
        <p:nvPicPr>
          <p:cNvPr id="2" name="图片 1">
            <a:extLst>
              <a:ext uri="{FF2B5EF4-FFF2-40B4-BE49-F238E27FC236}">
                <a16:creationId xmlns:a16="http://schemas.microsoft.com/office/drawing/2014/main" id="{0DD2F7CB-6E63-BD4B-B0DB-18094F73083D}"/>
              </a:ext>
            </a:extLst>
          </p:cNvPr>
          <p:cNvPicPr>
            <a:picLocks noChangeAspect="1"/>
          </p:cNvPicPr>
          <p:nvPr/>
        </p:nvPicPr>
        <p:blipFill>
          <a:blip r:embed="rId2"/>
          <a:stretch>
            <a:fillRect/>
          </a:stretch>
        </p:blipFill>
        <p:spPr>
          <a:xfrm>
            <a:off x="2243931" y="4209504"/>
            <a:ext cx="7708900" cy="1955800"/>
          </a:xfrm>
          <a:prstGeom prst="rect">
            <a:avLst/>
          </a:prstGeom>
        </p:spPr>
      </p:pic>
    </p:spTree>
    <p:extLst>
      <p:ext uri="{BB962C8B-B14F-4D97-AF65-F5344CB8AC3E}">
        <p14:creationId xmlns:p14="http://schemas.microsoft.com/office/powerpoint/2010/main" val="27230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5" name="图片 4">
            <a:extLst>
              <a:ext uri="{FF2B5EF4-FFF2-40B4-BE49-F238E27FC236}">
                <a16:creationId xmlns:a16="http://schemas.microsoft.com/office/drawing/2014/main" id="{4061F6B9-6311-4E46-AB92-203EED8FBE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340768"/>
            <a:ext cx="4179991" cy="2227044"/>
          </a:xfrm>
          <a:prstGeom prst="rect">
            <a:avLst/>
          </a:prstGeom>
        </p:spPr>
      </p:pic>
      <p:pic>
        <p:nvPicPr>
          <p:cNvPr id="6" name="图片 5">
            <a:extLst>
              <a:ext uri="{FF2B5EF4-FFF2-40B4-BE49-F238E27FC236}">
                <a16:creationId xmlns:a16="http://schemas.microsoft.com/office/drawing/2014/main" id="{941EAEC3-AD4D-4443-A705-00CF7B422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418" y="3933056"/>
            <a:ext cx="4214989" cy="2227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EEA4A5FE-2050-964C-9CCD-B2AF090CA702}"/>
              </a:ext>
            </a:extLst>
          </p:cNvPr>
          <p:cNvPicPr>
            <a:picLocks noChangeAspect="1"/>
          </p:cNvPicPr>
          <p:nvPr/>
        </p:nvPicPr>
        <p:blipFill>
          <a:blip r:embed="rId4"/>
          <a:stretch>
            <a:fillRect/>
          </a:stretch>
        </p:blipFill>
        <p:spPr>
          <a:xfrm>
            <a:off x="6098381" y="1325933"/>
            <a:ext cx="4695355" cy="469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a:extLst>
              <a:ext uri="{FF2B5EF4-FFF2-40B4-BE49-F238E27FC236}">
                <a16:creationId xmlns:a16="http://schemas.microsoft.com/office/drawing/2014/main" id="{0C24E87E-2E75-E047-B1A9-704EAD555CAC}"/>
              </a:ext>
            </a:extLst>
          </p:cNvPr>
          <p:cNvSpPr/>
          <p:nvPr/>
        </p:nvSpPr>
        <p:spPr>
          <a:xfrm>
            <a:off x="6890469" y="5809098"/>
            <a:ext cx="3326616" cy="369332"/>
          </a:xfrm>
          <a:prstGeom prst="rect">
            <a:avLst/>
          </a:prstGeom>
        </p:spPr>
        <p:txBody>
          <a:bodyPr wrap="none">
            <a:spAutoFit/>
          </a:bodyPr>
          <a:lstStyle/>
          <a:p>
            <a:r>
              <a:rPr lang="zh-CN" altLang="en-US" dirty="0">
                <a:solidFill>
                  <a:srgbClr val="374154"/>
                </a:solidFill>
                <a:latin typeface="Gill Sans MT" panose="020B0502020104020203" pitchFamily="34" charset="0"/>
              </a:rPr>
              <a:t>Tesla V100 Powered DGX Station</a:t>
            </a:r>
          </a:p>
        </p:txBody>
      </p:sp>
    </p:spTree>
    <p:extLst>
      <p:ext uri="{BB962C8B-B14F-4D97-AF65-F5344CB8AC3E}">
        <p14:creationId xmlns:p14="http://schemas.microsoft.com/office/powerpoint/2010/main" val="11480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7" name="图片 6">
            <a:extLst>
              <a:ext uri="{FF2B5EF4-FFF2-40B4-BE49-F238E27FC236}">
                <a16:creationId xmlns:a16="http://schemas.microsoft.com/office/drawing/2014/main" id="{9BA5848A-05E4-BE47-B096-DD43DC56D63F}"/>
              </a:ext>
            </a:extLst>
          </p:cNvPr>
          <p:cNvPicPr>
            <a:picLocks noChangeAspect="1"/>
          </p:cNvPicPr>
          <p:nvPr/>
        </p:nvPicPr>
        <p:blipFill>
          <a:blip r:embed="rId2"/>
          <a:stretch>
            <a:fillRect/>
          </a:stretch>
        </p:blipFill>
        <p:spPr>
          <a:xfrm>
            <a:off x="655563" y="1391477"/>
            <a:ext cx="10781180" cy="4771064"/>
          </a:xfrm>
          <a:prstGeom prst="roundRect">
            <a:avLst>
              <a:gd name="adj" fmla="val 639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18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91D150"/>
                </a:solidFill>
                <a:latin typeface="Gill Sans MT" panose="020B0502020104020203" pitchFamily="34" charset="0"/>
              </a:rPr>
              <a:t>从 </a:t>
            </a:r>
            <a:r>
              <a:rPr lang="en-US" altLang="zh-CN" sz="2400" dirty="0">
                <a:solidFill>
                  <a:srgbClr val="91D150"/>
                </a:solidFill>
                <a:latin typeface="Gill Sans MT" panose="020B0502020104020203" pitchFamily="34" charset="0"/>
              </a:rPr>
              <a:t>Fermi</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Pascal</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1790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Fermi</a:t>
            </a:r>
            <a:r>
              <a:rPr lang="zh-CN" altLang="en-US" sz="2400" dirty="0">
                <a:solidFill>
                  <a:srgbClr val="374154"/>
                </a:solidFill>
                <a:latin typeface="Gill Sans MT" panose="020B0502020104020203" pitchFamily="34" charset="0"/>
                <a:cs typeface="Futura Medium" panose="020B0602020204020303" pitchFamily="34" charset="-79"/>
              </a:rPr>
              <a:t> 费米</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Kepler</a:t>
            </a:r>
            <a:r>
              <a:rPr lang="zh-CN" altLang="en-US" sz="2400" dirty="0">
                <a:solidFill>
                  <a:srgbClr val="374154"/>
                </a:solidFill>
                <a:latin typeface="Gill Sans MT" panose="020B0502020104020203" pitchFamily="34" charset="0"/>
              </a:rPr>
              <a:t> 开普勒架构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Maxwell</a:t>
            </a:r>
            <a:r>
              <a:rPr lang="zh-CN" altLang="en-US" sz="2400" dirty="0">
                <a:solidFill>
                  <a:srgbClr val="374154"/>
                </a:solidFill>
                <a:latin typeface="Gill Sans MT" panose="020B0502020104020203" pitchFamily="34" charset="0"/>
                <a:cs typeface="Futura Medium" panose="020B0602020204020303" pitchFamily="34" charset="-79"/>
              </a:rPr>
              <a:t> 麦克</a:t>
            </a:r>
            <a:r>
              <a:rPr lang="zh-CN" altLang="en-US" sz="2400" dirty="0">
                <a:latin typeface="Futura Medium" panose="020B0602020204020303" pitchFamily="34" charset="-79"/>
                <a:cs typeface="Futura Medium" panose="020B0602020204020303" pitchFamily="34" charset="-79"/>
              </a:rPr>
              <a:t>斯韦</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332944352"/>
              </p:ext>
            </p:extLst>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69273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888757647"/>
              </p:ext>
            </p:extLst>
          </p:nvPr>
        </p:nvGraphicFramePr>
        <p:xfrm>
          <a:off x="481756" y="1340768"/>
          <a:ext cx="11105351" cy="5032627"/>
        </p:xfrm>
        <a:graphic>
          <a:graphicData uri="http://schemas.openxmlformats.org/drawingml/2006/table">
            <a:tbl>
              <a:tblPr firstRow="1" bandRow="1">
                <a:tableStyleId>{72833802-FEF1-4C79-8D5D-14CF1EAF98D9}</a:tableStyleId>
              </a:tblPr>
              <a:tblGrid>
                <a:gridCol w="1009551">
                  <a:extLst>
                    <a:ext uri="{9D8B030D-6E8A-4147-A177-3AD203B41FA5}">
                      <a16:colId xmlns:a16="http://schemas.microsoft.com/office/drawing/2014/main" val="3217182464"/>
                    </a:ext>
                  </a:extLst>
                </a:gridCol>
                <a:gridCol w="2019160">
                  <a:extLst>
                    <a:ext uri="{9D8B030D-6E8A-4147-A177-3AD203B41FA5}">
                      <a16:colId xmlns:a16="http://schemas.microsoft.com/office/drawing/2014/main" val="1916073929"/>
                    </a:ext>
                  </a:extLst>
                </a:gridCol>
                <a:gridCol w="2019160">
                  <a:extLst>
                    <a:ext uri="{9D8B030D-6E8A-4147-A177-3AD203B41FA5}">
                      <a16:colId xmlns:a16="http://schemas.microsoft.com/office/drawing/2014/main" val="2888375680"/>
                    </a:ext>
                  </a:extLst>
                </a:gridCol>
                <a:gridCol w="2019160">
                  <a:extLst>
                    <a:ext uri="{9D8B030D-6E8A-4147-A177-3AD203B41FA5}">
                      <a16:colId xmlns:a16="http://schemas.microsoft.com/office/drawing/2014/main" val="907300847"/>
                    </a:ext>
                  </a:extLst>
                </a:gridCol>
                <a:gridCol w="2019160">
                  <a:extLst>
                    <a:ext uri="{9D8B030D-6E8A-4147-A177-3AD203B41FA5}">
                      <a16:colId xmlns:a16="http://schemas.microsoft.com/office/drawing/2014/main" val="930843774"/>
                    </a:ext>
                  </a:extLst>
                </a:gridCol>
                <a:gridCol w="2019160">
                  <a:extLst>
                    <a:ext uri="{9D8B030D-6E8A-4147-A177-3AD203B41FA5}">
                      <a16:colId xmlns:a16="http://schemas.microsoft.com/office/drawing/2014/main" val="2357703926"/>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2014</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2016</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，一共</a:t>
                      </a:r>
                      <a:r>
                        <a:rPr lang="en-US" altLang="zh-CN" sz="1400" dirty="0">
                          <a:solidFill>
                            <a:srgbClr val="374154"/>
                          </a:solidFill>
                          <a:latin typeface="Microsoft YaHei" panose="020B0503020204020204" pitchFamily="34" charset="-122"/>
                          <a:ea typeface="Microsoft YaHei" panose="020B0503020204020204" pitchFamily="34" charset="-122"/>
                        </a:rPr>
                        <a:t>512</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endParaRPr lang="en-US" altLang="zh-CN"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15</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4</a:t>
                      </a:r>
                      <a:r>
                        <a:rPr lang="zh-CN" altLang="en-US" sz="140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LD/ST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Unit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8</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SFU</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GP100</a:t>
                      </a:r>
                      <a:r>
                        <a:rPr lang="zh-CN" altLang="en-US" sz="1400" dirty="0">
                          <a:solidFill>
                            <a:srgbClr val="374154"/>
                          </a:solidFill>
                          <a:latin typeface="Microsoft YaHei" panose="020B0503020204020204" pitchFamily="34" charset="-122"/>
                          <a:ea typeface="Microsoft YaHei" panose="020B0503020204020204" pitchFamily="34" charset="-122"/>
                        </a:rPr>
                        <a:t>有</a:t>
                      </a:r>
                      <a:r>
                        <a:rPr lang="en-US" altLang="zh-CN" sz="1400" dirty="0">
                          <a:solidFill>
                            <a:srgbClr val="374154"/>
                          </a:solidFill>
                          <a:latin typeface="Microsoft YaHei" panose="020B0503020204020204" pitchFamily="34" charset="-122"/>
                          <a:ea typeface="Microsoft YaHei" panose="020B0503020204020204" pitchFamily="34" charset="-122"/>
                        </a:rPr>
                        <a:t>60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DP</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首个完整</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400" dirty="0">
                          <a:solidFill>
                            <a:srgbClr val="374154"/>
                          </a:solidFill>
                          <a:latin typeface="Microsoft YaHei" panose="020B0503020204020204" pitchFamily="34" charset="-122"/>
                          <a:ea typeface="Microsoft YaHei" panose="020B0503020204020204" pitchFamily="34" charset="-122"/>
                        </a:rPr>
                        <a:t>Cache</a:t>
                      </a:r>
                      <a:r>
                        <a:rPr lang="zh-CN" altLang="en-US" sz="1400" dirty="0">
                          <a:solidFill>
                            <a:srgbClr val="374154"/>
                          </a:solidFill>
                          <a:latin typeface="Microsoft YaHei" panose="020B0503020204020204" pitchFamily="34" charset="-122"/>
                          <a:ea typeface="Microsoft YaHei" panose="020B0503020204020204" pitchFamily="34" charset="-122"/>
                        </a:rPr>
                        <a:t>层次</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架构，支持</a:t>
                      </a:r>
                      <a:r>
                        <a:rPr lang="en-US" altLang="zh-CN" sz="1400" dirty="0">
                          <a:solidFill>
                            <a:srgbClr val="374154"/>
                          </a:solidFill>
                          <a:latin typeface="Microsoft YaHei" panose="020B0503020204020204" pitchFamily="34" charset="-122"/>
                          <a:ea typeface="Microsoft YaHei" panose="020B0503020204020204" pitchFamily="34" charset="-122"/>
                        </a:rPr>
                        <a:t>ECC</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Direct</a:t>
                      </a:r>
                      <a:r>
                        <a:rPr lang="zh-CN" altLang="en-US" sz="140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每组</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单元从</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个减少到每组</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个，每个</a:t>
                      </a:r>
                      <a:r>
                        <a:rPr lang="en-US" altLang="zh-CN" sz="1400" dirty="0">
                          <a:solidFill>
                            <a:srgbClr val="374154"/>
                          </a:solidFill>
                          <a:latin typeface="Microsoft YaHei" panose="020B0503020204020204" pitchFamily="34" charset="-122"/>
                          <a:ea typeface="Microsoft YaHei" panose="020B0503020204020204" pitchFamily="34" charset="-122"/>
                        </a:rPr>
                        <a:t>SMM</a:t>
                      </a:r>
                      <a:r>
                        <a:rPr lang="zh-CN" altLang="en-US" sz="140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a:t>
                      </a:r>
                      <a:r>
                        <a:rPr lang="zh-CN" altLang="en-US" sz="140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400" dirty="0">
                          <a:solidFill>
                            <a:srgbClr val="374154"/>
                          </a:solidFill>
                          <a:latin typeface="Microsoft YaHei" panose="020B0503020204020204" pitchFamily="34" charset="-122"/>
                          <a:ea typeface="Microsoft YaHei" panose="020B0503020204020204" pitchFamily="34" charset="-122"/>
                        </a:rPr>
                        <a:t>160GB/s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拥有</a:t>
                      </a:r>
                      <a:r>
                        <a:rPr lang="en-US" altLang="zh-CN" sz="1400" dirty="0">
                          <a:solidFill>
                            <a:srgbClr val="374154"/>
                          </a:solidFill>
                          <a:latin typeface="Microsoft YaHei" panose="020B0503020204020204" pitchFamily="34" charset="-122"/>
                          <a:ea typeface="Microsoft YaHei" panose="020B0503020204020204" pitchFamily="34" charset="-122"/>
                        </a:rPr>
                        <a:t>56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HBM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30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153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Quadro</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7000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K40M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M5000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GTX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9XX</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TTX1080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360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Fermi</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58534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2" name="图片 1">
            <a:extLst>
              <a:ext uri="{FF2B5EF4-FFF2-40B4-BE49-F238E27FC236}">
                <a16:creationId xmlns:a16="http://schemas.microsoft.com/office/drawing/2014/main" id="{D8C3507D-4AA0-4F4B-AD20-75B1F16887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71617" y="1271262"/>
            <a:ext cx="5941962" cy="5148188"/>
          </a:xfrm>
          <a:prstGeom prst="rect">
            <a:avLst/>
          </a:prstGeom>
        </p:spPr>
      </p:pic>
    </p:spTree>
    <p:extLst>
      <p:ext uri="{BB962C8B-B14F-4D97-AF65-F5344CB8AC3E}">
        <p14:creationId xmlns:p14="http://schemas.microsoft.com/office/powerpoint/2010/main" val="20554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5" name="图片 4">
            <a:extLst>
              <a:ext uri="{FF2B5EF4-FFF2-40B4-BE49-F238E27FC236}">
                <a16:creationId xmlns:a16="http://schemas.microsoft.com/office/drawing/2014/main" id="{030FC889-3DCE-A24B-84A3-B0BB5D0229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6574" y="1251520"/>
            <a:ext cx="2999926" cy="5201816"/>
          </a:xfrm>
          <a:prstGeom prst="rect">
            <a:avLst/>
          </a:prstGeom>
        </p:spPr>
      </p:pic>
      <p:pic>
        <p:nvPicPr>
          <p:cNvPr id="8" name="图片 7">
            <a:extLst>
              <a:ext uri="{FF2B5EF4-FFF2-40B4-BE49-F238E27FC236}">
                <a16:creationId xmlns:a16="http://schemas.microsoft.com/office/drawing/2014/main" id="{0CD2074E-0517-A742-9201-B276AC0C5D54}"/>
              </a:ext>
            </a:extLst>
          </p:cNvPr>
          <p:cNvPicPr>
            <a:picLocks noChangeAspect="1"/>
          </p:cNvPicPr>
          <p:nvPr/>
        </p:nvPicPr>
        <p:blipFill>
          <a:blip r:embed="rId3"/>
          <a:stretch>
            <a:fillRect/>
          </a:stretch>
        </p:blipFill>
        <p:spPr>
          <a:xfrm>
            <a:off x="4730229" y="2492896"/>
            <a:ext cx="2448272" cy="2448272"/>
          </a:xfrm>
          <a:prstGeom prst="rect">
            <a:avLst/>
          </a:prstGeom>
        </p:spPr>
      </p:pic>
    </p:spTree>
    <p:extLst>
      <p:ext uri="{BB962C8B-B14F-4D97-AF65-F5344CB8AC3E}">
        <p14:creationId xmlns:p14="http://schemas.microsoft.com/office/powerpoint/2010/main" val="28638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32479</TotalTime>
  <Words>1932</Words>
  <Application>Microsoft Macintosh PowerPoint</Application>
  <PresentationFormat>自定义</PresentationFormat>
  <Paragraphs>270</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Fermi 费米架构</vt:lpstr>
      <vt:lpstr>Fermi 费米架构</vt:lpstr>
      <vt:lpstr>Fermi 费米架构</vt:lpstr>
      <vt:lpstr>PowerPoint 演示文稿</vt:lpstr>
      <vt:lpstr>Kepler 开普勒架构</vt:lpstr>
      <vt:lpstr>Kepler 开普勒架构</vt:lpstr>
      <vt:lpstr>PowerPoint 演示文稿</vt:lpstr>
      <vt:lpstr>Maxwell 麦克斯韦架构</vt:lpstr>
      <vt:lpstr>PowerPoint 演示文稿</vt:lpstr>
      <vt:lpstr>Pascal 帕斯卡架构</vt:lpstr>
      <vt:lpstr>Pascal 帕斯卡架构</vt:lpstr>
      <vt:lpstr>Pascal 帕斯卡架构</vt:lpstr>
      <vt:lpstr>Pascal 帕斯卡架构</vt:lpstr>
      <vt:lpstr>PowerPoint 演示文稿</vt:lpstr>
      <vt:lpstr>Volta 伏特架构</vt:lpstr>
      <vt:lpstr>Volta 伏特架构</vt:lpstr>
      <vt:lpstr>Volta 伏特架构</vt:lpstr>
      <vt:lpstr>Volta 伏特架构</vt:lpstr>
      <vt:lpstr>Volta 伏特架构</vt:lpstr>
      <vt:lpstr>Volta 伏特架构</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5424</cp:revision>
  <dcterms:created xsi:type="dcterms:W3CDTF">2015-01-14T10:38:57Z</dcterms:created>
  <dcterms:modified xsi:type="dcterms:W3CDTF">2023-04-30T11:52:38Z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